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etmuseum.org/blogs/in-circulation/2020/molisci"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latin typeface="Avenir"/>
                <a:ea typeface="Avenir"/>
                <a:cs typeface="Avenir"/>
                <a:sym typeface="Avenir"/>
              </a:rPr>
              <a:t>Images in this slide show are from: </a:t>
            </a:r>
            <a:r>
              <a:rPr lang="en-US" u="sng">
                <a:solidFill>
                  <a:schemeClr val="hlink"/>
                </a:solidFill>
                <a:latin typeface="Avenir"/>
                <a:ea typeface="Avenir"/>
                <a:cs typeface="Avenir"/>
                <a:sym typeface="Avenir"/>
                <a:hlinkClick r:id="rId2"/>
              </a:rPr>
              <a:t>https://www.metmuseum.org/blogs/in-circulation/2020/molisci</a:t>
            </a:r>
            <a:r>
              <a:rPr lang="en-US">
                <a:latin typeface="Avenir"/>
                <a:ea typeface="Avenir"/>
                <a:cs typeface="Avenir"/>
                <a:sym typeface="Avenir"/>
              </a:rPr>
              <a:t> </a:t>
            </a:r>
            <a:endParaRPr>
              <a:latin typeface="Avenir"/>
              <a:ea typeface="Avenir"/>
              <a:cs typeface="Avenir"/>
              <a:sym typeface="Avenir"/>
            </a:endParaRPr>
          </a:p>
          <a:p>
            <a:pPr indent="0" lvl="0" marL="0" rtl="0" algn="l">
              <a:spcBef>
                <a:spcPts val="0"/>
              </a:spcBef>
              <a:spcAft>
                <a:spcPts val="0"/>
              </a:spcAft>
              <a:buNone/>
            </a:pPr>
            <a:r>
              <a:t/>
            </a:r>
            <a:endParaRPr>
              <a:latin typeface="Avenir"/>
              <a:ea typeface="Avenir"/>
              <a:cs typeface="Avenir"/>
              <a:sym typeface="Avenir"/>
            </a:endParaRPr>
          </a:p>
          <a:p>
            <a:pPr indent="0" lvl="0" marL="0" rtl="0" algn="l">
              <a:spcBef>
                <a:spcPts val="0"/>
              </a:spcBef>
              <a:spcAft>
                <a:spcPts val="0"/>
              </a:spcAft>
              <a:buNone/>
            </a:pPr>
            <a:r>
              <a:rPr lang="en-US">
                <a:latin typeface="Avenir"/>
                <a:ea typeface="Avenir"/>
                <a:cs typeface="Avenir"/>
                <a:sym typeface="Avenir"/>
              </a:rPr>
              <a:t>These slides have WAY TOO MUCH TEXT! But I wanted everyone to be able to come back and use this document later, share it with those who could not attend, and to have information and links all outlined together in one place.</a:t>
            </a:r>
            <a:endParaRPr>
              <a:latin typeface="Avenir"/>
              <a:ea typeface="Avenir"/>
              <a:cs typeface="Avenir"/>
              <a:sym typeface="Avenir"/>
            </a:endParaRPr>
          </a:p>
        </p:txBody>
      </p:sp>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a3fe8ff089_0_3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a3fe8ff089_0_3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ga3fe8ff089_0_3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a4919caf90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ga4919caf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a3fe8ff089_0_3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a3fe8ff089_0_3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ga3fe8ff089_0_3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a3fe8ff089_0_2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a3fe8ff089_0_2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4" name="Google Shape;134;ga3fe8ff089_0_2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lnSpc>
                <a:spcPct val="130000"/>
              </a:lnSpc>
              <a:spcBef>
                <a:spcPts val="500"/>
              </a:spcBef>
              <a:spcAft>
                <a:spcPts val="0"/>
              </a:spcAft>
              <a:buNone/>
            </a:pPr>
            <a:r>
              <a:t/>
            </a:r>
            <a:endParaRPr/>
          </a:p>
        </p:txBody>
      </p:sp>
      <p:sp>
        <p:nvSpPr>
          <p:cNvPr id="148" name="Google Shape;1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6" name="Google Shape;16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84" name="Shape 84"/>
        <p:cNvGrpSpPr/>
        <p:nvPr/>
      </p:nvGrpSpPr>
      <p:grpSpPr>
        <a:xfrm>
          <a:off x="0" y="0"/>
          <a:ext cx="0" cy="0"/>
          <a:chOff x="0" y="0"/>
          <a:chExt cx="0" cy="0"/>
        </a:xfrm>
      </p:grpSpPr>
      <p:sp>
        <p:nvSpPr>
          <p:cNvPr id="85" name="Google Shape;85;p13"/>
          <p:cNvSpPr/>
          <p:nvPr/>
        </p:nvSpPr>
        <p:spPr>
          <a:xfrm>
            <a:off x="11744000" y="2944373"/>
            <a:ext cx="447900" cy="969600"/>
          </a:xfrm>
          <a:prstGeom prst="rect">
            <a:avLst/>
          </a:prstGeom>
          <a:solidFill>
            <a:srgbClr val="000000"/>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6" name="Google Shape;86;p13"/>
          <p:cNvSpPr/>
          <p:nvPr/>
        </p:nvSpPr>
        <p:spPr>
          <a:xfrm>
            <a:off x="0" y="0"/>
            <a:ext cx="81279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7" name="Google Shape;87;p13"/>
          <p:cNvSpPr txBox="1"/>
          <p:nvPr>
            <p:ph type="title"/>
          </p:nvPr>
        </p:nvSpPr>
        <p:spPr>
          <a:xfrm>
            <a:off x="609600" y="782633"/>
            <a:ext cx="6851700" cy="1143300"/>
          </a:xfrm>
          <a:prstGeom prst="rect">
            <a:avLst/>
          </a:prstGeom>
        </p:spPr>
        <p:txBody>
          <a:bodyPr anchorCtr="0" anchor="ctr" bIns="45700" lIns="91425" spcFirstLastPara="1" rIns="91425" wrap="square" tIns="45700">
            <a:no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8" name="Google Shape;88;p13"/>
          <p:cNvSpPr txBox="1"/>
          <p:nvPr>
            <p:ph idx="1" type="body"/>
          </p:nvPr>
        </p:nvSpPr>
        <p:spPr>
          <a:xfrm>
            <a:off x="609600" y="2215433"/>
            <a:ext cx="2208300" cy="4073700"/>
          </a:xfrm>
          <a:prstGeom prst="rect">
            <a:avLst/>
          </a:prstGeom>
        </p:spPr>
        <p:txBody>
          <a:bodyPr anchorCtr="0" anchor="t" bIns="45700" lIns="91425" spcFirstLastPara="1" rIns="91425" wrap="square" tIns="45700">
            <a:noAutofit/>
          </a:bodyPr>
          <a:lstStyle>
            <a:lvl1pPr indent="-330200" lvl="0" marL="457200" rtl="0">
              <a:spcBef>
                <a:spcPts val="1000"/>
              </a:spcBef>
              <a:spcAft>
                <a:spcPts val="0"/>
              </a:spcAft>
              <a:buSzPts val="1600"/>
              <a:buChar char="•"/>
              <a:defRPr sz="1600"/>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89" name="Google Shape;89;p13"/>
          <p:cNvSpPr txBox="1"/>
          <p:nvPr>
            <p:ph idx="2" type="body"/>
          </p:nvPr>
        </p:nvSpPr>
        <p:spPr>
          <a:xfrm>
            <a:off x="2931133" y="2215433"/>
            <a:ext cx="2208300" cy="4073700"/>
          </a:xfrm>
          <a:prstGeom prst="rect">
            <a:avLst/>
          </a:prstGeom>
        </p:spPr>
        <p:txBody>
          <a:bodyPr anchorCtr="0" anchor="t" bIns="45700" lIns="91425" spcFirstLastPara="1" rIns="91425" wrap="square" tIns="45700">
            <a:noAutofit/>
          </a:bodyPr>
          <a:lstStyle>
            <a:lvl1pPr indent="-330200" lvl="0" marL="457200" rtl="0">
              <a:spcBef>
                <a:spcPts val="1000"/>
              </a:spcBef>
              <a:spcAft>
                <a:spcPts val="0"/>
              </a:spcAft>
              <a:buSzPts val="1600"/>
              <a:buChar char="•"/>
              <a:defRPr sz="1600"/>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90" name="Google Shape;90;p13"/>
          <p:cNvSpPr txBox="1"/>
          <p:nvPr>
            <p:ph idx="3" type="body"/>
          </p:nvPr>
        </p:nvSpPr>
        <p:spPr>
          <a:xfrm>
            <a:off x="5252666" y="2215433"/>
            <a:ext cx="2208300" cy="4073700"/>
          </a:xfrm>
          <a:prstGeom prst="rect">
            <a:avLst/>
          </a:prstGeom>
        </p:spPr>
        <p:txBody>
          <a:bodyPr anchorCtr="0" anchor="t" bIns="45700" lIns="91425" spcFirstLastPara="1" rIns="91425" wrap="square" tIns="45700">
            <a:noAutofit/>
          </a:bodyPr>
          <a:lstStyle>
            <a:lvl1pPr indent="-330200" lvl="0" marL="457200" rtl="0">
              <a:spcBef>
                <a:spcPts val="1000"/>
              </a:spcBef>
              <a:spcAft>
                <a:spcPts val="0"/>
              </a:spcAft>
              <a:buSzPts val="1600"/>
              <a:buChar char="•"/>
              <a:defRPr sz="1600"/>
            </a:lvl1pPr>
            <a:lvl2pPr indent="-330200" lvl="1" marL="914400" rtl="0">
              <a:spcBef>
                <a:spcPts val="500"/>
              </a:spcBef>
              <a:spcAft>
                <a:spcPts val="0"/>
              </a:spcAft>
              <a:buSzPts val="1600"/>
              <a:buChar char="•"/>
              <a:defRPr sz="1600"/>
            </a:lvl2pPr>
            <a:lvl3pPr indent="-330200" lvl="2" marL="1371600" rtl="0">
              <a:spcBef>
                <a:spcPts val="500"/>
              </a:spcBef>
              <a:spcAft>
                <a:spcPts val="0"/>
              </a:spcAft>
              <a:buSzPts val="1600"/>
              <a:buChar char="•"/>
              <a:defRPr sz="1600"/>
            </a:lvl3pPr>
            <a:lvl4pPr indent="-330200" lvl="3" marL="1828800" rtl="0">
              <a:spcBef>
                <a:spcPts val="500"/>
              </a:spcBef>
              <a:spcAft>
                <a:spcPts val="0"/>
              </a:spcAft>
              <a:buSzPts val="1600"/>
              <a:buChar char="•"/>
              <a:defRPr sz="1600"/>
            </a:lvl4pPr>
            <a:lvl5pPr indent="-330200" lvl="4" marL="2286000" rtl="0">
              <a:spcBef>
                <a:spcPts val="500"/>
              </a:spcBef>
              <a:spcAft>
                <a:spcPts val="0"/>
              </a:spcAft>
              <a:buSzPts val="1600"/>
              <a:buChar char="•"/>
              <a:defRPr sz="1600"/>
            </a:lvl5pPr>
            <a:lvl6pPr indent="-330200" lvl="5" marL="2743200" rtl="0">
              <a:spcBef>
                <a:spcPts val="500"/>
              </a:spcBef>
              <a:spcAft>
                <a:spcPts val="0"/>
              </a:spcAft>
              <a:buSzPts val="1600"/>
              <a:buChar char="•"/>
              <a:defRPr sz="1600"/>
            </a:lvl6pPr>
            <a:lvl7pPr indent="-330200" lvl="6" marL="3200400" rtl="0">
              <a:spcBef>
                <a:spcPts val="500"/>
              </a:spcBef>
              <a:spcAft>
                <a:spcPts val="0"/>
              </a:spcAft>
              <a:buSzPts val="1600"/>
              <a:buChar char="•"/>
              <a:defRPr sz="1600"/>
            </a:lvl7pPr>
            <a:lvl8pPr indent="-330200" lvl="7" marL="3657600" rtl="0">
              <a:spcBef>
                <a:spcPts val="500"/>
              </a:spcBef>
              <a:spcAft>
                <a:spcPts val="0"/>
              </a:spcAft>
              <a:buSzPts val="1600"/>
              <a:buChar char="•"/>
              <a:defRPr sz="1600"/>
            </a:lvl8pPr>
            <a:lvl9pPr indent="-330200" lvl="8" marL="4114800" rtl="0">
              <a:spcBef>
                <a:spcPts val="500"/>
              </a:spcBef>
              <a:spcAft>
                <a:spcPts val="0"/>
              </a:spcAft>
              <a:buSzPts val="1600"/>
              <a:buChar char="•"/>
              <a:defRPr sz="1600"/>
            </a:lvl9pPr>
          </a:lstStyle>
          <a:p/>
        </p:txBody>
      </p:sp>
      <p:sp>
        <p:nvSpPr>
          <p:cNvPr id="91" name="Google Shape;91;p13"/>
          <p:cNvSpPr txBox="1"/>
          <p:nvPr>
            <p:ph idx="12" type="sldNum"/>
          </p:nvPr>
        </p:nvSpPr>
        <p:spPr>
          <a:xfrm>
            <a:off x="11744000" y="2944233"/>
            <a:ext cx="447900" cy="9696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grpSp>
        <p:nvGrpSpPr>
          <p:cNvPr id="92" name="Google Shape;92;p13"/>
          <p:cNvGrpSpPr/>
          <p:nvPr/>
        </p:nvGrpSpPr>
        <p:grpSpPr>
          <a:xfrm>
            <a:off x="8540999" y="-45"/>
            <a:ext cx="3130456" cy="3026791"/>
            <a:chOff x="6545263" y="855663"/>
            <a:chExt cx="2347900" cy="2270150"/>
          </a:xfrm>
        </p:grpSpPr>
        <p:sp>
          <p:nvSpPr>
            <p:cNvPr id="93" name="Google Shape;93;p13"/>
            <p:cNvSpPr/>
            <p:nvPr/>
          </p:nvSpPr>
          <p:spPr>
            <a:xfrm>
              <a:off x="6913563" y="25352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4" name="Google Shape;94;p13"/>
            <p:cNvSpPr/>
            <p:nvPr/>
          </p:nvSpPr>
          <p:spPr>
            <a:xfrm>
              <a:off x="6913563" y="2636838"/>
              <a:ext cx="176100" cy="27000"/>
            </a:xfrm>
            <a:custGeom>
              <a:rect b="b" l="l" r="r" t="t"/>
              <a:pathLst>
                <a:path extrusionOk="0" h="120000" w="12000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5" name="Google Shape;95;p13"/>
            <p:cNvSpPr/>
            <p:nvPr/>
          </p:nvSpPr>
          <p:spPr>
            <a:xfrm>
              <a:off x="6721475" y="2084388"/>
              <a:ext cx="1112700" cy="960300"/>
            </a:xfrm>
            <a:custGeom>
              <a:rect b="b" l="l" r="r" t="t"/>
              <a:pathLst>
                <a:path extrusionOk="0" h="120000" w="12000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6" name="Google Shape;96;p13"/>
            <p:cNvSpPr/>
            <p:nvPr/>
          </p:nvSpPr>
          <p:spPr>
            <a:xfrm>
              <a:off x="6913563" y="2740025"/>
              <a:ext cx="176100" cy="27000"/>
            </a:xfrm>
            <a:custGeom>
              <a:rect b="b" l="l" r="r" t="t"/>
              <a:pathLst>
                <a:path extrusionOk="0" h="120000" w="12000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7" name="Google Shape;97;p13"/>
            <p:cNvSpPr/>
            <p:nvPr/>
          </p:nvSpPr>
          <p:spPr>
            <a:xfrm>
              <a:off x="7854950" y="2519363"/>
              <a:ext cx="96900" cy="96900"/>
            </a:xfrm>
            <a:custGeom>
              <a:rect b="b" l="l" r="r" t="t"/>
              <a:pathLst>
                <a:path extrusionOk="0" h="120000" w="12000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8" name="Google Shape;98;p13"/>
            <p:cNvSpPr/>
            <p:nvPr/>
          </p:nvSpPr>
          <p:spPr>
            <a:xfrm>
              <a:off x="6635750" y="2417763"/>
              <a:ext cx="27000" cy="300000"/>
            </a:xfrm>
            <a:custGeom>
              <a:rect b="b" l="l" r="r" t="t"/>
              <a:pathLst>
                <a:path extrusionOk="0" h="120000" w="12000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99" name="Google Shape;99;p13"/>
            <p:cNvSpPr/>
            <p:nvPr/>
          </p:nvSpPr>
          <p:spPr>
            <a:xfrm>
              <a:off x="7218363" y="2325688"/>
              <a:ext cx="444600" cy="441300"/>
            </a:xfrm>
            <a:custGeom>
              <a:rect b="b" l="l" r="r" t="t"/>
              <a:pathLst>
                <a:path extrusionOk="0" h="120000" w="12000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0" name="Google Shape;100;p13"/>
            <p:cNvSpPr/>
            <p:nvPr/>
          </p:nvSpPr>
          <p:spPr>
            <a:xfrm>
              <a:off x="6550025" y="2005013"/>
              <a:ext cx="1465200" cy="1120800"/>
            </a:xfrm>
            <a:custGeom>
              <a:rect b="b" l="l" r="r" t="t"/>
              <a:pathLst>
                <a:path extrusionOk="0" h="120000" w="12000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1" name="Google Shape;101;p13"/>
            <p:cNvSpPr/>
            <p:nvPr/>
          </p:nvSpPr>
          <p:spPr>
            <a:xfrm>
              <a:off x="8234363" y="2009775"/>
              <a:ext cx="658800" cy="547800"/>
            </a:xfrm>
            <a:custGeom>
              <a:rect b="b" l="l" r="r" t="t"/>
              <a:pathLst>
                <a:path extrusionOk="0" h="120000" w="12000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2" name="Google Shape;102;p13"/>
            <p:cNvSpPr/>
            <p:nvPr/>
          </p:nvSpPr>
          <p:spPr>
            <a:xfrm>
              <a:off x="8320088" y="2133600"/>
              <a:ext cx="27000" cy="327000"/>
            </a:xfrm>
            <a:custGeom>
              <a:rect b="b" l="l" r="r" t="t"/>
              <a:pathLst>
                <a:path extrusionOk="0" h="120000" w="12000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3" name="Google Shape;103;p13"/>
            <p:cNvSpPr/>
            <p:nvPr/>
          </p:nvSpPr>
          <p:spPr>
            <a:xfrm>
              <a:off x="8389938" y="2620963"/>
              <a:ext cx="81000" cy="430200"/>
            </a:xfrm>
            <a:custGeom>
              <a:rect b="b" l="l" r="r" t="t"/>
              <a:pathLst>
                <a:path extrusionOk="0" h="120000" w="12000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4" name="Google Shape;104;p13"/>
            <p:cNvSpPr/>
            <p:nvPr/>
          </p:nvSpPr>
          <p:spPr>
            <a:xfrm>
              <a:off x="8518525" y="2620963"/>
              <a:ext cx="58800" cy="258900"/>
            </a:xfrm>
            <a:custGeom>
              <a:rect b="b" l="l" r="r" t="t"/>
              <a:pathLst>
                <a:path extrusionOk="0" h="120000" w="12000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5" name="Google Shape;105;p13"/>
            <p:cNvSpPr/>
            <p:nvPr/>
          </p:nvSpPr>
          <p:spPr>
            <a:xfrm>
              <a:off x="6545263" y="855663"/>
              <a:ext cx="765300" cy="1444500"/>
            </a:xfrm>
            <a:custGeom>
              <a:rect b="b" l="l" r="r" t="t"/>
              <a:pathLst>
                <a:path extrusionOk="0" h="120000" w="12000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grpSp>
        <p:nvGrpSpPr>
          <p:cNvPr id="106" name="Google Shape;106;p13"/>
          <p:cNvGrpSpPr/>
          <p:nvPr/>
        </p:nvGrpSpPr>
        <p:grpSpPr>
          <a:xfrm>
            <a:off x="8943696" y="3930540"/>
            <a:ext cx="2309376" cy="2927244"/>
            <a:chOff x="6662738" y="3806825"/>
            <a:chExt cx="1732075" cy="2195488"/>
          </a:xfrm>
        </p:grpSpPr>
        <p:sp>
          <p:nvSpPr>
            <p:cNvPr id="107" name="Google Shape;107;p13"/>
            <p:cNvSpPr/>
            <p:nvPr/>
          </p:nvSpPr>
          <p:spPr>
            <a:xfrm>
              <a:off x="7839075" y="4194175"/>
              <a:ext cx="74700" cy="52500"/>
            </a:xfrm>
            <a:custGeom>
              <a:rect b="b" l="l" r="r" t="t"/>
              <a:pathLst>
                <a:path extrusionOk="0" h="120000" w="12000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8" name="Google Shape;108;p13"/>
            <p:cNvSpPr/>
            <p:nvPr/>
          </p:nvSpPr>
          <p:spPr>
            <a:xfrm>
              <a:off x="7800975" y="4070350"/>
              <a:ext cx="327000" cy="219000"/>
            </a:xfrm>
            <a:custGeom>
              <a:rect b="b" l="l" r="r" t="t"/>
              <a:pathLst>
                <a:path extrusionOk="0" h="120000" w="12000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09" name="Google Shape;109;p13"/>
            <p:cNvSpPr/>
            <p:nvPr/>
          </p:nvSpPr>
          <p:spPr>
            <a:xfrm>
              <a:off x="7839075" y="4117975"/>
              <a:ext cx="250800" cy="103200"/>
            </a:xfrm>
            <a:custGeom>
              <a:rect b="b" l="l" r="r" t="t"/>
              <a:pathLst>
                <a:path extrusionOk="0" h="120000" w="12000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0" name="Google Shape;110;p13"/>
            <p:cNvSpPr/>
            <p:nvPr/>
          </p:nvSpPr>
          <p:spPr>
            <a:xfrm>
              <a:off x="8015288" y="4194175"/>
              <a:ext cx="74700" cy="52500"/>
            </a:xfrm>
            <a:custGeom>
              <a:rect b="b" l="l" r="r" t="t"/>
              <a:pathLst>
                <a:path extrusionOk="0" h="120000" w="12000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1" name="Google Shape;111;p13"/>
            <p:cNvSpPr/>
            <p:nvPr/>
          </p:nvSpPr>
          <p:spPr>
            <a:xfrm>
              <a:off x="7699375" y="4440238"/>
              <a:ext cx="525600" cy="273000"/>
            </a:xfrm>
            <a:custGeom>
              <a:rect b="b" l="l" r="r" t="t"/>
              <a:pathLst>
                <a:path extrusionOk="0" h="120000" w="12000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2" name="Google Shape;112;p13"/>
            <p:cNvSpPr/>
            <p:nvPr/>
          </p:nvSpPr>
          <p:spPr>
            <a:xfrm>
              <a:off x="7699375" y="3806825"/>
              <a:ext cx="525600" cy="365100"/>
            </a:xfrm>
            <a:custGeom>
              <a:rect b="b" l="l" r="r" t="t"/>
              <a:pathLst>
                <a:path extrusionOk="0" h="120000" w="12000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3" name="Google Shape;113;p13"/>
            <p:cNvSpPr/>
            <p:nvPr/>
          </p:nvSpPr>
          <p:spPr>
            <a:xfrm>
              <a:off x="7854950" y="4611688"/>
              <a:ext cx="219000" cy="27000"/>
            </a:xfrm>
            <a:custGeom>
              <a:rect b="b" l="l" r="r" t="t"/>
              <a:pathLst>
                <a:path extrusionOk="0" h="120000" w="12000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4" name="Google Shape;114;p13"/>
            <p:cNvSpPr/>
            <p:nvPr/>
          </p:nvSpPr>
          <p:spPr>
            <a:xfrm>
              <a:off x="7929563" y="3865563"/>
              <a:ext cx="65100" cy="65100"/>
            </a:xfrm>
            <a:custGeom>
              <a:rect b="b" l="l" r="r" t="t"/>
              <a:pathLst>
                <a:path extrusionOk="0" h="120000" w="12000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5" name="Google Shape;115;p13"/>
            <p:cNvSpPr/>
            <p:nvPr/>
          </p:nvSpPr>
          <p:spPr>
            <a:xfrm>
              <a:off x="6662738" y="4949825"/>
              <a:ext cx="566700" cy="681000"/>
            </a:xfrm>
            <a:custGeom>
              <a:rect b="b" l="l" r="r" t="t"/>
              <a:pathLst>
                <a:path extrusionOk="0" h="120000" w="12000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6" name="Google Shape;116;p13"/>
            <p:cNvSpPr/>
            <p:nvPr/>
          </p:nvSpPr>
          <p:spPr>
            <a:xfrm>
              <a:off x="6764338" y="5132388"/>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7" name="Google Shape;117;p13"/>
            <p:cNvSpPr/>
            <p:nvPr/>
          </p:nvSpPr>
          <p:spPr>
            <a:xfrm>
              <a:off x="6764338" y="5245100"/>
              <a:ext cx="101700" cy="85800"/>
            </a:xfrm>
            <a:custGeom>
              <a:rect b="b" l="l" r="r" t="t"/>
              <a:pathLst>
                <a:path extrusionOk="0" h="120000" w="12000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8" name="Google Shape;118;p13"/>
            <p:cNvSpPr/>
            <p:nvPr/>
          </p:nvSpPr>
          <p:spPr>
            <a:xfrm>
              <a:off x="6892925" y="5154613"/>
              <a:ext cx="246000" cy="52500"/>
            </a:xfrm>
            <a:custGeom>
              <a:rect b="b" l="l" r="r" t="t"/>
              <a:pathLst>
                <a:path extrusionOk="0" h="120000" w="12000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19" name="Google Shape;119;p13"/>
            <p:cNvSpPr/>
            <p:nvPr/>
          </p:nvSpPr>
          <p:spPr>
            <a:xfrm>
              <a:off x="6881813" y="5256213"/>
              <a:ext cx="273000" cy="63600"/>
            </a:xfrm>
            <a:custGeom>
              <a:rect b="b" l="l" r="r" t="t"/>
              <a:pathLst>
                <a:path extrusionOk="0" h="120000" w="12000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0" name="Google Shape;120;p13"/>
            <p:cNvSpPr/>
            <p:nvPr/>
          </p:nvSpPr>
          <p:spPr>
            <a:xfrm>
              <a:off x="6753225" y="5400675"/>
              <a:ext cx="406500" cy="92100"/>
            </a:xfrm>
            <a:custGeom>
              <a:rect b="b" l="l" r="r" t="t"/>
              <a:pathLst>
                <a:path extrusionOk="0" h="120000" w="12000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1" name="Google Shape;121;p13"/>
            <p:cNvSpPr/>
            <p:nvPr/>
          </p:nvSpPr>
          <p:spPr>
            <a:xfrm>
              <a:off x="7326313" y="4976813"/>
              <a:ext cx="165000" cy="611100"/>
            </a:xfrm>
            <a:custGeom>
              <a:rect b="b" l="l" r="r" t="t"/>
              <a:pathLst>
                <a:path extrusionOk="0" h="120000" w="12000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2" name="Google Shape;122;p13"/>
            <p:cNvSpPr/>
            <p:nvPr/>
          </p:nvSpPr>
          <p:spPr>
            <a:xfrm>
              <a:off x="7556500" y="3984625"/>
              <a:ext cx="282600" cy="638100"/>
            </a:xfrm>
            <a:custGeom>
              <a:rect b="b" l="l" r="r" t="t"/>
              <a:pathLst>
                <a:path extrusionOk="0" h="120000" w="12000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3" name="Google Shape;123;p13"/>
            <p:cNvSpPr/>
            <p:nvPr/>
          </p:nvSpPr>
          <p:spPr>
            <a:xfrm>
              <a:off x="7732713" y="4075113"/>
              <a:ext cx="662100" cy="1927200"/>
            </a:xfrm>
            <a:custGeom>
              <a:rect b="b" l="l" r="r" t="t"/>
              <a:pathLst>
                <a:path extrusionOk="0" h="120000" w="12000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sp>
          <p:nvSpPr>
            <p:cNvPr id="124" name="Google Shape;124;p13"/>
            <p:cNvSpPr/>
            <p:nvPr/>
          </p:nvSpPr>
          <p:spPr>
            <a:xfrm>
              <a:off x="7886700" y="5111750"/>
              <a:ext cx="65100" cy="58800"/>
            </a:xfrm>
            <a:custGeom>
              <a:rect b="b" l="l" r="r" t="t"/>
              <a:pathLst>
                <a:path extrusionOk="0" h="120000" w="12000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anchorCtr="0" anchor="t" bIns="60925" lIns="121900" spcFirstLastPara="1" rIns="121900" wrap="square" tIns="60925">
              <a:noAutofit/>
            </a:bodyPr>
            <a:lstStyle/>
            <a:p>
              <a:pPr indent="0" lvl="0" marL="0" marR="0" rtl="0" algn="l">
                <a:spcBef>
                  <a:spcPts val="0"/>
                </a:spcBef>
                <a:spcAft>
                  <a:spcPts val="0"/>
                </a:spcAft>
                <a:buNone/>
              </a:pPr>
              <a:r>
                <a:t/>
              </a:r>
              <a:endParaRPr sz="2400">
                <a:solidFill>
                  <a:srgbClr val="000000"/>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venir"/>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Avenir"/>
                <a:ea typeface="Avenir"/>
                <a:cs typeface="Avenir"/>
                <a:sym typeface="Avenir"/>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Avenir"/>
                <a:ea typeface="Avenir"/>
                <a:cs typeface="Avenir"/>
                <a:sym typeface="Avenir"/>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venir"/>
                <a:ea typeface="Avenir"/>
                <a:cs typeface="Avenir"/>
                <a:sym typeface="Avenir"/>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venir"/>
                <a:ea typeface="Avenir"/>
                <a:cs typeface="Avenir"/>
                <a:sym typeface="Avenir"/>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venir"/>
              <a:buNone/>
              <a:defRPr b="0" i="0" sz="44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Avenir"/>
                <a:ea typeface="Avenir"/>
                <a:cs typeface="Avenir"/>
                <a:sym typeface="Avenir"/>
              </a:defRPr>
            </a:lvl1pPr>
            <a:lvl2pPr indent="0" lvl="1" marL="0" marR="0" rtl="0" algn="r">
              <a:spcBef>
                <a:spcPts val="0"/>
              </a:spcBef>
              <a:buNone/>
              <a:defRPr b="0" i="0" sz="1200" u="none" cap="none" strike="noStrike">
                <a:solidFill>
                  <a:srgbClr val="888888"/>
                </a:solidFill>
                <a:latin typeface="Avenir"/>
                <a:ea typeface="Avenir"/>
                <a:cs typeface="Avenir"/>
                <a:sym typeface="Avenir"/>
              </a:defRPr>
            </a:lvl2pPr>
            <a:lvl3pPr indent="0" lvl="2" marL="0" marR="0" rtl="0" algn="r">
              <a:spcBef>
                <a:spcPts val="0"/>
              </a:spcBef>
              <a:buNone/>
              <a:defRPr b="0" i="0" sz="1200" u="none" cap="none" strike="noStrike">
                <a:solidFill>
                  <a:srgbClr val="888888"/>
                </a:solidFill>
                <a:latin typeface="Avenir"/>
                <a:ea typeface="Avenir"/>
                <a:cs typeface="Avenir"/>
                <a:sym typeface="Avenir"/>
              </a:defRPr>
            </a:lvl3pPr>
            <a:lvl4pPr indent="0" lvl="3" marL="0" marR="0" rtl="0" algn="r">
              <a:spcBef>
                <a:spcPts val="0"/>
              </a:spcBef>
              <a:buNone/>
              <a:defRPr b="0" i="0" sz="1200" u="none" cap="none" strike="noStrike">
                <a:solidFill>
                  <a:srgbClr val="888888"/>
                </a:solidFill>
                <a:latin typeface="Avenir"/>
                <a:ea typeface="Avenir"/>
                <a:cs typeface="Avenir"/>
                <a:sym typeface="Avenir"/>
              </a:defRPr>
            </a:lvl4pPr>
            <a:lvl5pPr indent="0" lvl="4" marL="0" marR="0" rtl="0" algn="r">
              <a:spcBef>
                <a:spcPts val="0"/>
              </a:spcBef>
              <a:buNone/>
              <a:defRPr b="0" i="0" sz="1200" u="none" cap="none" strike="noStrike">
                <a:solidFill>
                  <a:srgbClr val="888888"/>
                </a:solidFill>
                <a:latin typeface="Avenir"/>
                <a:ea typeface="Avenir"/>
                <a:cs typeface="Avenir"/>
                <a:sym typeface="Avenir"/>
              </a:defRPr>
            </a:lvl5pPr>
            <a:lvl6pPr indent="0" lvl="5" marL="0" marR="0" rtl="0" algn="r">
              <a:spcBef>
                <a:spcPts val="0"/>
              </a:spcBef>
              <a:buNone/>
              <a:defRPr b="0" i="0" sz="1200" u="none" cap="none" strike="noStrike">
                <a:solidFill>
                  <a:srgbClr val="888888"/>
                </a:solidFill>
                <a:latin typeface="Avenir"/>
                <a:ea typeface="Avenir"/>
                <a:cs typeface="Avenir"/>
                <a:sym typeface="Avenir"/>
              </a:defRPr>
            </a:lvl6pPr>
            <a:lvl7pPr indent="0" lvl="6" marL="0" marR="0" rtl="0" algn="r">
              <a:spcBef>
                <a:spcPts val="0"/>
              </a:spcBef>
              <a:buNone/>
              <a:defRPr b="0" i="0" sz="1200" u="none" cap="none" strike="noStrike">
                <a:solidFill>
                  <a:srgbClr val="888888"/>
                </a:solidFill>
                <a:latin typeface="Avenir"/>
                <a:ea typeface="Avenir"/>
                <a:cs typeface="Avenir"/>
                <a:sym typeface="Avenir"/>
              </a:defRPr>
            </a:lvl7pPr>
            <a:lvl8pPr indent="0" lvl="7" marL="0" marR="0" rtl="0" algn="r">
              <a:spcBef>
                <a:spcPts val="0"/>
              </a:spcBef>
              <a:buNone/>
              <a:defRPr b="0" i="0" sz="1200" u="none" cap="none" strike="noStrike">
                <a:solidFill>
                  <a:srgbClr val="888888"/>
                </a:solidFill>
                <a:latin typeface="Avenir"/>
                <a:ea typeface="Avenir"/>
                <a:cs typeface="Avenir"/>
                <a:sym typeface="Avenir"/>
              </a:defRPr>
            </a:lvl8pPr>
            <a:lvl9pPr indent="0" lvl="8" marL="0" marR="0" rtl="0" algn="r">
              <a:spcBef>
                <a:spcPts val="0"/>
              </a:spcBef>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docs.google.com/forms/d/e/1FAIpQLSdLMTlk8l6KvVAXuTHsccXZqKdTIsAExYMJcqjp5IMRMJSDMg/viewform?vc=0&amp;c=0&amp;w=1" TargetMode="External"/><Relationship Id="rId4" Type="http://schemas.openxmlformats.org/officeDocument/2006/relationships/hyperlink" Target="https://docs.google.com/forms/d/e/1FAIpQLSdLMTlk8l6KvVAXuTHsccXZqKdTIsAExYMJcqjp5IMRMJSDMg/viewform?vc=0&amp;c=0&amp;w=1" TargetMode="External"/><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nypl.org/about/grab-and-go" TargetMode="External"/><Relationship Id="rId4" Type="http://schemas.openxmlformats.org/officeDocument/2006/relationships/hyperlink" Target="https://www.nypl.org/node/573728" TargetMode="External"/><Relationship Id="rId9" Type="http://schemas.openxmlformats.org/officeDocument/2006/relationships/hyperlink" Target="mailto:asellie@gc.cuny.edu" TargetMode="External"/><Relationship Id="rId5" Type="http://schemas.openxmlformats.org/officeDocument/2006/relationships/hyperlink" Target="https://www.nypl.org/collections/articles-databases" TargetMode="External"/><Relationship Id="rId6" Type="http://schemas.openxmlformats.org/officeDocument/2006/relationships/hyperlink" Target="https://www.nypl.org/books-music-movies/ebookcentral" TargetMode="External"/><Relationship Id="rId7" Type="http://schemas.openxmlformats.org/officeDocument/2006/relationships/hyperlink" Target="https://libguides.gc.cuny.edu/MaRLI/nypl" TargetMode="External"/><Relationship Id="rId8" Type="http://schemas.openxmlformats.org/officeDocument/2006/relationships/hyperlink" Target="https://www.nypl.org/books-music-movies/ebookcentral/simplye/getting-started"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gm5yv9ts3z.search.serialssolutions.com/ejp/?libHash=GM5YV9TS3Z#/search/?searchControl=title&amp;searchType=alternate_centric_title_begins&amp;criteria=&amp;language=en-US&amp;titleType=JOURNAL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libguides.gc.cuny.edu/arthistory" TargetMode="External"/><Relationship Id="rId4" Type="http://schemas.openxmlformats.org/officeDocument/2006/relationships/hyperlink" Target="https://www.google.com/search?safe=off&amp;client=firefox-b-1-d&amp;sxsrf=ALeKk037UbopH-jsdVKn_SVEqy4NFvlq9A%3A1603461069797&amp;ei=zd-SX8ScMOesytMPo7-7gAY&amp;q=art+history+libguide+graduate+program&amp;oq=art+history+libguide+graduate+program&amp;gs_lcp=CgZwc3ktYWIQAzIFCCEQoAEyBQghEKsCOgQIABBHOgkIABDJAxAWEB46BwghEAoQoAFQmT5Y_1VgkFhoAHACeACAAV-IAecKkgECMTeYAQCgAQGqAQdnd3Mtd2l6yAEHwAEB&amp;sclient=psy-ab&amp;ved=0ahUKEwiEt-f77crsAhVnlnIEHaPfDmAQ4dUDCAw&amp;uact=5" TargetMode="External"/><Relationship Id="rId5" Type="http://schemas.openxmlformats.org/officeDocument/2006/relationships/hyperlink" Target="https://docs.google.com/forms/d/e/1FAIpQLSd7mOURRep_Yx-TP3jEHrotpd-rllpL_bKTWY8WsHgL4HMDRw/viewfor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library.gc.cuny.edu/ask-a-librarian/" TargetMode="External"/><Relationship Id="rId4" Type="http://schemas.openxmlformats.org/officeDocument/2006/relationships/hyperlink" Target="https://library.gc.cuny.edu/events/" TargetMode="External"/><Relationship Id="rId5" Type="http://schemas.openxmlformats.org/officeDocument/2006/relationships/hyperlink" Target="https://libguides.gc.cuny.edu/" TargetMode="External"/><Relationship Id="rId6" Type="http://schemas.openxmlformats.org/officeDocument/2006/relationships/hyperlink" Target="https://libguides.gc.cuny.edu/archivalresearch/onlin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zotero.org/" TargetMode="External"/><Relationship Id="rId4" Type="http://schemas.openxmlformats.org/officeDocument/2006/relationships/hyperlink" Target="https://evernote.com/" TargetMode="External"/><Relationship Id="rId5" Type="http://schemas.openxmlformats.org/officeDocument/2006/relationships/hyperlink" Target="https://www.literatureandlatte.com/scrivener/overview" TargetMode="External"/><Relationship Id="rId6" Type="http://schemas.openxmlformats.org/officeDocument/2006/relationships/hyperlink" Target="https://tropy.org/" TargetMode="External"/><Relationship Id="rId7" Type="http://schemas.openxmlformats.org/officeDocument/2006/relationships/hyperlink" Target="https://www.drawboard.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mailto:asellie@gc.cuny.edu"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libguides.gc.cuny.edu/access/clics" TargetMode="External"/><Relationship Id="rId4" Type="http://schemas.openxmlformats.org/officeDocument/2006/relationships/hyperlink" Target="https://www.nypl.org/" TargetMode="External"/><Relationship Id="rId5" Type="http://schemas.openxmlformats.org/officeDocument/2006/relationships/hyperlink" Target="https://gc-cuny.illiad.oclc.org/illiad/logon.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library.gc.cuny.edu/online-servi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uny.edu/coronavirus/reopening-guidelines/considerationsforreopening-facilities-services/" TargetMode="External"/><Relationship Id="rId4" Type="http://schemas.openxmlformats.org/officeDocument/2006/relationships/hyperlink" Target="https://www.cuny.edu/coronavirus/reopening-guidelines/considerationsforreopening-facilities-services/" TargetMode="External"/><Relationship Id="rId5" Type="http://schemas.openxmlformats.org/officeDocument/2006/relationships/hyperlink" Target="https://www.gc.cuny.edu/News/COVID-19-and-Reactivation-Planning/Reactivation-Plan/Graduate-Center-Campus-Reactivation-Plan/Phased-Plan-for-Re-Engagement-and-Return-to-Campus-Activity" TargetMode="External"/><Relationship Id="rId6" Type="http://schemas.openxmlformats.org/officeDocument/2006/relationships/hyperlink" Target="https://www.psc-cuny.org/preparing-partial-reopening-cuny-campuses-82720" TargetMode="External"/><Relationship Id="rId7" Type="http://schemas.openxmlformats.org/officeDocument/2006/relationships/hyperlink" Target="https://esd.ny.gov/guidance-executive-order-202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library.gc.cuny.edu/" TargetMode="External"/><Relationship Id="rId4" Type="http://schemas.openxmlformats.org/officeDocument/2006/relationships/hyperlink" Target="https://libguides.gc.cuny.edu/OneSearch" TargetMode="External"/><Relationship Id="rId5" Type="http://schemas.openxmlformats.org/officeDocument/2006/relationships/hyperlink" Target="https://libguides.gc.cuny.edu/WorldCatorg" TargetMode="External"/><Relationship Id="rId6" Type="http://schemas.openxmlformats.org/officeDocument/2006/relationships/hyperlink" Target="https://libguides.gc.cuny.edu/az.php?a=all" TargetMode="External"/><Relationship Id="rId7" Type="http://schemas.openxmlformats.org/officeDocument/2006/relationships/hyperlink" Target="https://libguides.gc.cuny.edu/ebooks" TargetMode="External"/><Relationship Id="rId8"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login.cuny.edu/idp/profile/SAML2/Redirect/SSO?execution=e1s2" TargetMode="External"/><Relationship Id="rId4" Type="http://schemas.openxmlformats.org/officeDocument/2006/relationships/hyperlink" Target="https://ezproxy.gc.cuny.edu/login" TargetMode="External"/><Relationship Id="rId5" Type="http://schemas.openxmlformats.org/officeDocument/2006/relationships/hyperlink" Target="https://passwordreset.gc.cuny.edu/" TargetMode="External"/><Relationship Id="rId6" Type="http://schemas.openxmlformats.org/officeDocument/2006/relationships/hyperlink" Target="https://library.gc.cuny.edu/cuny-account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gc-cuny.illiad.oclc.org/illiad/logon.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hathitrust.org/" TargetMode="External"/><Relationship Id="rId4" Type="http://schemas.openxmlformats.org/officeDocument/2006/relationships/hyperlink" Target="https://www.hathitrust.org/" TargetMode="External"/><Relationship Id="rId5" Type="http://schemas.openxmlformats.org/officeDocument/2006/relationships/image" Target="../media/image3.png"/><Relationship Id="rId6" Type="http://schemas.openxmlformats.org/officeDocument/2006/relationships/hyperlink" Target="https://www.hathitrust.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4"/>
          <p:cNvSpPr txBox="1"/>
          <p:nvPr>
            <p:ph type="ctrTitle"/>
          </p:nvPr>
        </p:nvSpPr>
        <p:spPr>
          <a:xfrm>
            <a:off x="0" y="307475"/>
            <a:ext cx="5415900" cy="628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Avenir"/>
              <a:buNone/>
            </a:pPr>
            <a:r>
              <a:rPr lang="en-US" sz="4800">
                <a:solidFill>
                  <a:srgbClr val="000000"/>
                </a:solidFill>
              </a:rPr>
              <a:t>Remote Art History Research</a:t>
            </a:r>
            <a:endParaRPr sz="4800">
              <a:solidFill>
                <a:srgbClr val="000000"/>
              </a:solidFill>
            </a:endParaRPr>
          </a:p>
          <a:p>
            <a:pPr indent="0" lvl="0" marL="0" rtl="0" algn="ctr">
              <a:lnSpc>
                <a:spcPct val="90000"/>
              </a:lnSpc>
              <a:spcBef>
                <a:spcPts val="0"/>
              </a:spcBef>
              <a:spcAft>
                <a:spcPts val="0"/>
              </a:spcAft>
              <a:buClr>
                <a:schemeClr val="dk1"/>
              </a:buClr>
              <a:buSzPts val="6000"/>
              <a:buFont typeface="Avenir"/>
              <a:buNone/>
            </a:pPr>
            <a:r>
              <a:rPr lang="en-US" sz="4800">
                <a:solidFill>
                  <a:srgbClr val="000000"/>
                </a:solidFill>
              </a:rPr>
              <a:t> at the Graduate Center during COVID-19</a:t>
            </a:r>
            <a:endParaRPr sz="4800">
              <a:solidFill>
                <a:srgbClr val="000000"/>
              </a:solidFill>
            </a:endParaRPr>
          </a:p>
          <a:p>
            <a:pPr indent="0" lvl="0" marL="0" rtl="0" algn="ctr">
              <a:lnSpc>
                <a:spcPct val="90000"/>
              </a:lnSpc>
              <a:spcBef>
                <a:spcPts val="0"/>
              </a:spcBef>
              <a:spcAft>
                <a:spcPts val="0"/>
              </a:spcAft>
              <a:buClr>
                <a:schemeClr val="dk1"/>
              </a:buClr>
              <a:buSzPts val="6000"/>
              <a:buFont typeface="Avenir"/>
              <a:buNone/>
            </a:pPr>
            <a:r>
              <a:t/>
            </a:r>
            <a:endParaRPr sz="3000">
              <a:solidFill>
                <a:srgbClr val="000000"/>
              </a:solidFill>
            </a:endParaRPr>
          </a:p>
          <a:p>
            <a:pPr indent="0" lvl="0" marL="0" rtl="0" algn="ctr">
              <a:lnSpc>
                <a:spcPct val="90000"/>
              </a:lnSpc>
              <a:spcBef>
                <a:spcPts val="0"/>
              </a:spcBef>
              <a:spcAft>
                <a:spcPts val="0"/>
              </a:spcAft>
              <a:buClr>
                <a:schemeClr val="dk1"/>
              </a:buClr>
              <a:buSzPts val="6000"/>
              <a:buFont typeface="Avenir"/>
              <a:buNone/>
            </a:pPr>
            <a:r>
              <a:rPr lang="en-US" sz="3600">
                <a:solidFill>
                  <a:srgbClr val="000000"/>
                </a:solidFill>
              </a:rPr>
              <a:t>Alycia Sellie</a:t>
            </a:r>
            <a:endParaRPr>
              <a:solidFill>
                <a:srgbClr val="000000"/>
              </a:solidFill>
            </a:endParaRPr>
          </a:p>
          <a:p>
            <a:pPr indent="0" lvl="0" marL="0" rtl="0" algn="ctr">
              <a:lnSpc>
                <a:spcPct val="90000"/>
              </a:lnSpc>
              <a:spcBef>
                <a:spcPts val="0"/>
              </a:spcBef>
              <a:spcAft>
                <a:spcPts val="0"/>
              </a:spcAft>
              <a:buClr>
                <a:schemeClr val="dk1"/>
              </a:buClr>
              <a:buSzPts val="6000"/>
              <a:buFont typeface="Avenir"/>
              <a:buNone/>
            </a:pPr>
            <a:r>
              <a:rPr lang="en-US" sz="1800">
                <a:solidFill>
                  <a:srgbClr val="000000"/>
                </a:solidFill>
              </a:rPr>
              <a:t>Associate Professor and </a:t>
            </a:r>
            <a:endParaRPr sz="1800">
              <a:solidFill>
                <a:srgbClr val="000000"/>
              </a:solidFill>
            </a:endParaRPr>
          </a:p>
          <a:p>
            <a:pPr indent="0" lvl="0" marL="0" rtl="0" algn="ctr">
              <a:lnSpc>
                <a:spcPct val="90000"/>
              </a:lnSpc>
              <a:spcBef>
                <a:spcPts val="0"/>
              </a:spcBef>
              <a:spcAft>
                <a:spcPts val="0"/>
              </a:spcAft>
              <a:buClr>
                <a:schemeClr val="dk1"/>
              </a:buClr>
              <a:buSzPts val="6000"/>
              <a:buFont typeface="Avenir"/>
              <a:buNone/>
            </a:pPr>
            <a:r>
              <a:rPr lang="en-US" sz="1800">
                <a:solidFill>
                  <a:srgbClr val="000000"/>
                </a:solidFill>
              </a:rPr>
              <a:t>Liaison Librarian for Art History</a:t>
            </a:r>
            <a:endParaRPr sz="1800">
              <a:solidFill>
                <a:srgbClr val="000000"/>
              </a:solidFill>
            </a:endParaRPr>
          </a:p>
          <a:p>
            <a:pPr indent="0" lvl="0" marL="0" rtl="0" algn="ctr">
              <a:lnSpc>
                <a:spcPct val="90000"/>
              </a:lnSpc>
              <a:spcBef>
                <a:spcPts val="0"/>
              </a:spcBef>
              <a:spcAft>
                <a:spcPts val="0"/>
              </a:spcAft>
              <a:buClr>
                <a:schemeClr val="dk1"/>
              </a:buClr>
              <a:buSzPts val="6000"/>
              <a:buFont typeface="Avenir"/>
              <a:buNone/>
            </a:pPr>
            <a:r>
              <a:t/>
            </a:r>
            <a:endParaRPr sz="1200">
              <a:solidFill>
                <a:srgbClr val="000000"/>
              </a:solidFill>
            </a:endParaRPr>
          </a:p>
          <a:p>
            <a:pPr indent="0" lvl="0" marL="0" rtl="0" algn="ctr">
              <a:lnSpc>
                <a:spcPct val="90000"/>
              </a:lnSpc>
              <a:spcBef>
                <a:spcPts val="0"/>
              </a:spcBef>
              <a:spcAft>
                <a:spcPts val="0"/>
              </a:spcAft>
              <a:buClr>
                <a:schemeClr val="dk1"/>
              </a:buClr>
              <a:buSzPts val="6000"/>
              <a:buFont typeface="Avenir"/>
              <a:buNone/>
            </a:pPr>
            <a:r>
              <a:rPr lang="en-US" sz="1800">
                <a:solidFill>
                  <a:srgbClr val="000000"/>
                </a:solidFill>
              </a:rPr>
              <a:t>October 23, 2020</a:t>
            </a:r>
            <a:endParaRPr sz="1800">
              <a:solidFill>
                <a:srgbClr val="000000"/>
              </a:solidFill>
            </a:endParaRPr>
          </a:p>
        </p:txBody>
      </p:sp>
      <p:pic>
        <p:nvPicPr>
          <p:cNvPr id="130" name="Google Shape;130;p14"/>
          <p:cNvPicPr preferRelativeResize="0"/>
          <p:nvPr/>
        </p:nvPicPr>
        <p:blipFill>
          <a:blip r:embed="rId3">
            <a:alphaModFix/>
          </a:blip>
          <a:stretch>
            <a:fillRect/>
          </a:stretch>
        </p:blipFill>
        <p:spPr>
          <a:xfrm>
            <a:off x="5415900" y="152400"/>
            <a:ext cx="6553201" cy="65532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Ebooks: via the Ebook Search Service</a:t>
            </a:r>
            <a:endParaRPr/>
          </a:p>
        </p:txBody>
      </p:sp>
      <p:sp>
        <p:nvSpPr>
          <p:cNvPr id="189" name="Google Shape;189;p23"/>
          <p:cNvSpPr txBox="1"/>
          <p:nvPr>
            <p:ph idx="1" type="body"/>
          </p:nvPr>
        </p:nvSpPr>
        <p:spPr>
          <a:xfrm>
            <a:off x="1507575" y="2097875"/>
            <a:ext cx="4525800" cy="3247800"/>
          </a:xfrm>
          <a:prstGeom prst="rect">
            <a:avLst/>
          </a:prstGeom>
          <a:solidFill>
            <a:srgbClr val="F5DE9A"/>
          </a:solidFill>
          <a:ln>
            <a:noFill/>
          </a:ln>
        </p:spPr>
        <p:txBody>
          <a:bodyPr anchorCtr="0" anchor="t" bIns="45700" lIns="91425" spcFirstLastPara="1" rIns="91425" wrap="square" tIns="137150">
            <a:noAutofit/>
          </a:bodyPr>
          <a:lstStyle/>
          <a:p>
            <a:pPr indent="-50800" lvl="0" marL="228600" rtl="0" algn="l">
              <a:lnSpc>
                <a:spcPct val="90000"/>
              </a:lnSpc>
              <a:spcBef>
                <a:spcPts val="0"/>
              </a:spcBef>
              <a:spcAft>
                <a:spcPts val="0"/>
              </a:spcAft>
              <a:buClr>
                <a:schemeClr val="dk1"/>
              </a:buClr>
              <a:buSzPts val="2800"/>
              <a:buNone/>
            </a:pPr>
            <a:r>
              <a:rPr lang="en-US" u="sng">
                <a:solidFill>
                  <a:schemeClr val="hlink"/>
                </a:solidFill>
                <a:hlinkClick r:id="rId3"/>
              </a:rPr>
              <a:t>Place a request</a:t>
            </a:r>
            <a:r>
              <a:rPr lang="en-US"/>
              <a:t> and we will search all available collections at the GC, NYPL, and beyond and let you know what options are available--usually within a few business days.</a:t>
            </a:r>
            <a:endParaRPr/>
          </a:p>
        </p:txBody>
      </p:sp>
      <p:pic>
        <p:nvPicPr>
          <p:cNvPr id="190" name="Google Shape;190;p23">
            <a:hlinkClick r:id="rId4"/>
          </p:cNvPr>
          <p:cNvPicPr preferRelativeResize="0"/>
          <p:nvPr/>
        </p:nvPicPr>
        <p:blipFill>
          <a:blip r:embed="rId5">
            <a:alphaModFix/>
          </a:blip>
          <a:stretch>
            <a:fillRect/>
          </a:stretch>
        </p:blipFill>
        <p:spPr>
          <a:xfrm>
            <a:off x="6636000" y="1690700"/>
            <a:ext cx="3514675" cy="47690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4"/>
          <p:cNvSpPr txBox="1"/>
          <p:nvPr>
            <p:ph idx="4294967295" type="title"/>
          </p:nvPr>
        </p:nvSpPr>
        <p:spPr>
          <a:xfrm>
            <a:off x="609600" y="782625"/>
            <a:ext cx="100626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4400"/>
              <a:buFont typeface="Avenir"/>
              <a:buNone/>
            </a:pPr>
            <a:r>
              <a:rPr lang="en-US"/>
              <a:t>Ebooks (and more): via the New York Public Library (NYPL)</a:t>
            </a:r>
            <a:endParaRPr/>
          </a:p>
        </p:txBody>
      </p:sp>
      <p:sp>
        <p:nvSpPr>
          <p:cNvPr id="197" name="Google Shape;197;p24"/>
          <p:cNvSpPr txBox="1"/>
          <p:nvPr>
            <p:ph idx="4294967295" type="body"/>
          </p:nvPr>
        </p:nvSpPr>
        <p:spPr>
          <a:xfrm>
            <a:off x="4474350" y="2279725"/>
            <a:ext cx="3243300" cy="3134700"/>
          </a:xfrm>
          <a:prstGeom prst="rect">
            <a:avLst/>
          </a:prstGeom>
          <a:solidFill>
            <a:srgbClr val="F5DE9A"/>
          </a:solid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a:t>Book Delivery Services</a:t>
            </a:r>
            <a:endParaRPr b="1" sz="1800"/>
          </a:p>
          <a:p>
            <a:pPr indent="0" lvl="0" marL="0" rtl="0" algn="l">
              <a:spcBef>
                <a:spcPts val="1000"/>
              </a:spcBef>
              <a:spcAft>
                <a:spcPts val="0"/>
              </a:spcAft>
              <a:buNone/>
            </a:pPr>
            <a:r>
              <a:rPr lang="en-US" sz="1800" u="sng">
                <a:solidFill>
                  <a:schemeClr val="hlink"/>
                </a:solidFill>
                <a:hlinkClick r:id="rId3"/>
              </a:rPr>
              <a:t>Grab and Go Services</a:t>
            </a:r>
            <a:endParaRPr sz="1800"/>
          </a:p>
          <a:p>
            <a:pPr indent="0" lvl="0" marL="0" rtl="0" algn="l">
              <a:spcBef>
                <a:spcPts val="1000"/>
              </a:spcBef>
              <a:spcAft>
                <a:spcPts val="0"/>
              </a:spcAft>
              <a:buNone/>
            </a:pPr>
            <a:r>
              <a:rPr lang="en-US" sz="1800" u="sng">
                <a:solidFill>
                  <a:schemeClr val="hlink"/>
                </a:solidFill>
                <a:hlinkClick r:id="rId4"/>
              </a:rPr>
              <a:t>MaRLI by Mail</a:t>
            </a:r>
            <a:endParaRPr sz="1800"/>
          </a:p>
        </p:txBody>
      </p:sp>
      <p:sp>
        <p:nvSpPr>
          <p:cNvPr id="198" name="Google Shape;198;p24"/>
          <p:cNvSpPr txBox="1"/>
          <p:nvPr>
            <p:ph idx="4294967295" type="body"/>
          </p:nvPr>
        </p:nvSpPr>
        <p:spPr>
          <a:xfrm>
            <a:off x="7884000" y="2279725"/>
            <a:ext cx="3243300" cy="3134700"/>
          </a:xfrm>
          <a:prstGeom prst="rect">
            <a:avLst/>
          </a:prstGeom>
          <a:solidFill>
            <a:srgbClr val="F5DE9A"/>
          </a:solid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a:t>Databases and Ebooks</a:t>
            </a:r>
            <a:endParaRPr b="1" sz="1800"/>
          </a:p>
          <a:p>
            <a:pPr indent="0" lvl="0" marL="0" rtl="0" algn="l">
              <a:spcBef>
                <a:spcPts val="1000"/>
              </a:spcBef>
              <a:spcAft>
                <a:spcPts val="0"/>
              </a:spcAft>
              <a:buNone/>
            </a:pPr>
            <a:r>
              <a:rPr lang="en-US" sz="1800" u="sng">
                <a:solidFill>
                  <a:schemeClr val="hlink"/>
                </a:solidFill>
                <a:hlinkClick r:id="rId5"/>
              </a:rPr>
              <a:t>List of Databases</a:t>
            </a:r>
            <a:r>
              <a:rPr lang="en-US" sz="1800"/>
              <a:t> (includes scholarly ebook collections like Cambridge, Oxford, Project Muse)</a:t>
            </a:r>
            <a:endParaRPr sz="1800"/>
          </a:p>
          <a:p>
            <a:pPr indent="0" lvl="0" marL="0" rtl="0" algn="l">
              <a:spcBef>
                <a:spcPts val="1000"/>
              </a:spcBef>
              <a:spcAft>
                <a:spcPts val="0"/>
              </a:spcAft>
              <a:buNone/>
            </a:pPr>
            <a:r>
              <a:rPr lang="en-US" sz="1800" u="sng">
                <a:solidFill>
                  <a:schemeClr val="hlink"/>
                </a:solidFill>
                <a:hlinkClick r:id="rId6"/>
              </a:rPr>
              <a:t>Ebook Collections Overview</a:t>
            </a:r>
            <a:r>
              <a:rPr lang="en-US" sz="1800"/>
              <a:t> (includes audiobooks and popular literature ebook collections)</a:t>
            </a:r>
            <a:endParaRPr sz="1800"/>
          </a:p>
          <a:p>
            <a:pPr indent="0" lvl="0" marL="0" rtl="0" algn="l">
              <a:spcBef>
                <a:spcPts val="1000"/>
              </a:spcBef>
              <a:spcAft>
                <a:spcPts val="0"/>
              </a:spcAft>
              <a:buNone/>
            </a:pPr>
            <a:r>
              <a:t/>
            </a:r>
            <a:endParaRPr sz="1800"/>
          </a:p>
        </p:txBody>
      </p:sp>
      <p:sp>
        <p:nvSpPr>
          <p:cNvPr id="199" name="Google Shape;199;p24"/>
          <p:cNvSpPr txBox="1"/>
          <p:nvPr>
            <p:ph idx="4294967295" type="title"/>
          </p:nvPr>
        </p:nvSpPr>
        <p:spPr>
          <a:xfrm>
            <a:off x="1064688" y="5414550"/>
            <a:ext cx="10062600" cy="1143300"/>
          </a:xfrm>
          <a:prstGeom prst="rect">
            <a:avLst/>
          </a:prstGeom>
        </p:spPr>
        <p:txBody>
          <a:bodyPr anchorCtr="0" anchor="ctr" bIns="45700" lIns="91425" spcFirstLastPara="1" rIns="91425" wrap="square" tIns="45700">
            <a:noAutofit/>
          </a:bodyPr>
          <a:lstStyle/>
          <a:p>
            <a:pPr indent="0" lvl="0" marL="228600" rtl="0" algn="ctr">
              <a:spcBef>
                <a:spcPts val="0"/>
              </a:spcBef>
              <a:spcAft>
                <a:spcPts val="0"/>
              </a:spcAft>
              <a:buNone/>
            </a:pPr>
            <a:r>
              <a:rPr lang="en-US" sz="3000"/>
              <a:t>See our </a:t>
            </a:r>
            <a:r>
              <a:rPr lang="en-US" sz="3000" u="sng">
                <a:solidFill>
                  <a:schemeClr val="hlink"/>
                </a:solidFill>
                <a:hlinkClick r:id="rId7"/>
              </a:rPr>
              <a:t>NYPL research guide</a:t>
            </a:r>
            <a:r>
              <a:rPr lang="en-US" sz="3000"/>
              <a:t> for links and updates</a:t>
            </a:r>
            <a:endParaRPr sz="2400"/>
          </a:p>
        </p:txBody>
      </p:sp>
      <p:sp>
        <p:nvSpPr>
          <p:cNvPr id="200" name="Google Shape;200;p24"/>
          <p:cNvSpPr txBox="1"/>
          <p:nvPr>
            <p:ph idx="4294967295" type="body"/>
          </p:nvPr>
        </p:nvSpPr>
        <p:spPr>
          <a:xfrm>
            <a:off x="1064700" y="2279725"/>
            <a:ext cx="3243300" cy="3134700"/>
          </a:xfrm>
          <a:prstGeom prst="rect">
            <a:avLst/>
          </a:prstGeom>
          <a:solidFill>
            <a:srgbClr val="F5DE9A"/>
          </a:solid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a:t>Getting a NYPL Card</a:t>
            </a:r>
            <a:endParaRPr sz="1800"/>
          </a:p>
          <a:p>
            <a:pPr indent="0" lvl="0" marL="0" rtl="0" algn="l">
              <a:spcBef>
                <a:spcPts val="1000"/>
              </a:spcBef>
              <a:spcAft>
                <a:spcPts val="0"/>
              </a:spcAft>
              <a:buNone/>
            </a:pPr>
            <a:r>
              <a:rPr lang="en-US" sz="1800" u="sng">
                <a:solidFill>
                  <a:schemeClr val="hlink"/>
                </a:solidFill>
                <a:hlinkClick r:id="rId8"/>
              </a:rPr>
              <a:t>SimplyE app</a:t>
            </a:r>
            <a:r>
              <a:rPr lang="en-US" sz="1800"/>
              <a:t> for digital materials (quickest!)</a:t>
            </a:r>
            <a:endParaRPr sz="1800"/>
          </a:p>
          <a:p>
            <a:pPr indent="0" lvl="0" marL="0" rtl="0" algn="l">
              <a:spcBef>
                <a:spcPts val="1000"/>
              </a:spcBef>
              <a:spcAft>
                <a:spcPts val="0"/>
              </a:spcAft>
              <a:buNone/>
            </a:pPr>
            <a:r>
              <a:rPr lang="en-US" sz="1800"/>
              <a:t>OR</a:t>
            </a:r>
            <a:endParaRPr sz="1800"/>
          </a:p>
          <a:p>
            <a:pPr indent="0" lvl="0" marL="0" rtl="0" algn="l">
              <a:spcBef>
                <a:spcPts val="1000"/>
              </a:spcBef>
              <a:spcAft>
                <a:spcPts val="0"/>
              </a:spcAft>
              <a:buNone/>
            </a:pPr>
            <a:r>
              <a:rPr lang="en-US" sz="1800" u="sng">
                <a:solidFill>
                  <a:schemeClr val="hlink"/>
                </a:solidFill>
                <a:hlinkClick r:id="rId9"/>
              </a:rPr>
              <a:t>Email Alycia</a:t>
            </a:r>
            <a:r>
              <a:rPr lang="en-US" sz="1800"/>
              <a:t> for instructions on how to get a barcode remotely (NYPL is working on a new system, current process is too inelegant for this slide!)</a:t>
            </a:r>
            <a:endParaRPr sz="1800"/>
          </a:p>
          <a:p>
            <a:pPr indent="0" lvl="0" marL="0" rtl="0" algn="l">
              <a:spcBef>
                <a:spcPts val="1000"/>
              </a:spcBef>
              <a:spcAft>
                <a:spcPts val="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Articles and Journal Searching</a:t>
            </a:r>
            <a:endParaRPr/>
          </a:p>
        </p:txBody>
      </p:sp>
      <p:sp>
        <p:nvSpPr>
          <p:cNvPr id="206" name="Google Shape;206;p25"/>
          <p:cNvSpPr txBox="1"/>
          <p:nvPr>
            <p:ph idx="1" type="body"/>
          </p:nvPr>
        </p:nvSpPr>
        <p:spPr>
          <a:xfrm>
            <a:off x="838200" y="1586575"/>
            <a:ext cx="10515600" cy="4068300"/>
          </a:xfrm>
          <a:prstGeom prst="rect">
            <a:avLst/>
          </a:prstGeom>
          <a:solidFill>
            <a:srgbClr val="F5DE9A"/>
          </a:solidFill>
          <a:ln>
            <a:noFill/>
          </a:ln>
        </p:spPr>
        <p:txBody>
          <a:bodyPr anchorCtr="0" anchor="t" bIns="45700" lIns="91425" spcFirstLastPara="1" rIns="91425" wrap="square" tIns="137150">
            <a:noAutofit/>
          </a:bodyPr>
          <a:lstStyle/>
          <a:p>
            <a:pPr indent="0" lvl="0" marL="0" rtl="0" algn="l">
              <a:lnSpc>
                <a:spcPct val="90000"/>
              </a:lnSpc>
              <a:spcBef>
                <a:spcPts val="0"/>
              </a:spcBef>
              <a:spcAft>
                <a:spcPts val="0"/>
              </a:spcAft>
              <a:buNone/>
            </a:pPr>
            <a:r>
              <a:rPr lang="en-US"/>
              <a:t>If you have a citation for an article and are looking for the full text, the </a:t>
            </a:r>
            <a:r>
              <a:rPr lang="en-US" u="sng">
                <a:solidFill>
                  <a:schemeClr val="hlink"/>
                </a:solidFill>
                <a:hlinkClick r:id="rId3"/>
              </a:rPr>
              <a:t>Journals Finder tool</a:t>
            </a:r>
            <a:r>
              <a:rPr lang="en-US"/>
              <a:t> is the most accurate way to search across all of our databases to find (print and) electronic journals we hold at the GC.</a:t>
            </a:r>
            <a:endParaRPr/>
          </a:p>
          <a:p>
            <a:pPr indent="0" lvl="0" marL="228600" rtl="0" algn="l">
              <a:lnSpc>
                <a:spcPct val="90000"/>
              </a:lnSpc>
              <a:spcBef>
                <a:spcPts val="0"/>
              </a:spcBef>
              <a:spcAft>
                <a:spcPts val="0"/>
              </a:spcAft>
              <a:buNone/>
            </a:pPr>
            <a:r>
              <a:t/>
            </a:r>
            <a:endParaRPr sz="1400"/>
          </a:p>
          <a:p>
            <a:pPr indent="-228600" lvl="1" marL="685800" rtl="0" algn="l">
              <a:lnSpc>
                <a:spcPct val="90000"/>
              </a:lnSpc>
              <a:spcBef>
                <a:spcPts val="0"/>
              </a:spcBef>
              <a:spcAft>
                <a:spcPts val="0"/>
              </a:spcAft>
              <a:buSzPts val="1800"/>
              <a:buChar char="•"/>
            </a:pPr>
            <a:r>
              <a:rPr lang="en-US"/>
              <a:t>Search in this tool by the </a:t>
            </a:r>
            <a:r>
              <a:rPr lang="en-US" u="sng"/>
              <a:t>title of the journal</a:t>
            </a:r>
            <a:r>
              <a:rPr lang="en-US"/>
              <a:t> (</a:t>
            </a:r>
            <a:r>
              <a:rPr lang="en-US"/>
              <a:t>not the title of the article) or ISSN</a:t>
            </a:r>
            <a:endParaRPr/>
          </a:p>
          <a:p>
            <a:pPr indent="-228600" lvl="1" marL="685800" rtl="0" algn="l">
              <a:lnSpc>
                <a:spcPct val="90000"/>
              </a:lnSpc>
              <a:spcBef>
                <a:spcPts val="0"/>
              </a:spcBef>
              <a:spcAft>
                <a:spcPts val="0"/>
              </a:spcAft>
              <a:buSzPts val="1800"/>
              <a:buChar char="•"/>
            </a:pPr>
            <a:r>
              <a:rPr lang="en-US"/>
              <a:t>You’ll see a list of our databases that hold that journal, according to the dates of our subscriptions</a:t>
            </a:r>
            <a:endParaRPr/>
          </a:p>
          <a:p>
            <a:pPr indent="-228600" lvl="1" marL="685800" rtl="0" algn="l">
              <a:lnSpc>
                <a:spcPct val="90000"/>
              </a:lnSpc>
              <a:spcBef>
                <a:spcPts val="0"/>
              </a:spcBef>
              <a:spcAft>
                <a:spcPts val="0"/>
              </a:spcAft>
              <a:buSzPts val="1800"/>
              <a:buChar char="•"/>
            </a:pPr>
            <a:r>
              <a:rPr lang="en-US"/>
              <a:t>You can go confidently to place an ILL request if you do not see any results in this search (or if you only see links to our print collections)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Art History Resources</a:t>
            </a:r>
            <a:endParaRPr/>
          </a:p>
        </p:txBody>
      </p:sp>
      <p:sp>
        <p:nvSpPr>
          <p:cNvPr id="212" name="Google Shape;212;p26"/>
          <p:cNvSpPr txBox="1"/>
          <p:nvPr>
            <p:ph idx="1" type="body"/>
          </p:nvPr>
        </p:nvSpPr>
        <p:spPr>
          <a:xfrm>
            <a:off x="838200" y="1586575"/>
            <a:ext cx="10515600" cy="4484400"/>
          </a:xfrm>
          <a:prstGeom prst="rect">
            <a:avLst/>
          </a:prstGeom>
          <a:solidFill>
            <a:srgbClr val="F5DE9A"/>
          </a:solidFill>
          <a:ln>
            <a:noFill/>
          </a:ln>
        </p:spPr>
        <p:txBody>
          <a:bodyPr anchorCtr="0" anchor="t" bIns="45700" lIns="91425" spcFirstLastPara="1" rIns="91425" wrap="square" tIns="137150">
            <a:noAutofit/>
          </a:bodyPr>
          <a:lstStyle/>
          <a:p>
            <a:pPr indent="-228600" lvl="0" marL="228600" rtl="0" algn="l">
              <a:lnSpc>
                <a:spcPct val="90000"/>
              </a:lnSpc>
              <a:spcBef>
                <a:spcPts val="0"/>
              </a:spcBef>
              <a:spcAft>
                <a:spcPts val="0"/>
              </a:spcAft>
              <a:buClr>
                <a:schemeClr val="dk1"/>
              </a:buClr>
              <a:buSzPts val="2800"/>
              <a:buChar char="•"/>
            </a:pPr>
            <a:r>
              <a:rPr lang="en-US" u="sng">
                <a:solidFill>
                  <a:schemeClr val="hlink"/>
                </a:solidFill>
                <a:hlinkClick r:id="rId3"/>
              </a:rPr>
              <a:t>GC Art History Research Guide</a:t>
            </a:r>
            <a:endParaRPr/>
          </a:p>
          <a:p>
            <a:pPr indent="-228600" lvl="1" marL="685800" rtl="0" algn="l">
              <a:lnSpc>
                <a:spcPct val="90000"/>
              </a:lnSpc>
              <a:spcBef>
                <a:spcPts val="500"/>
              </a:spcBef>
              <a:spcAft>
                <a:spcPts val="0"/>
              </a:spcAft>
              <a:buClr>
                <a:schemeClr val="dk1"/>
              </a:buClr>
              <a:buSzPts val="2400"/>
              <a:buChar char="•"/>
            </a:pPr>
            <a:r>
              <a:rPr lang="en-US"/>
              <a:t>Also links to many other guides and resources</a:t>
            </a:r>
            <a:endParaRPr/>
          </a:p>
          <a:p>
            <a:pPr indent="-190500" lvl="1" marL="685800" rtl="0" algn="l">
              <a:lnSpc>
                <a:spcPct val="90000"/>
              </a:lnSpc>
              <a:spcBef>
                <a:spcPts val="500"/>
              </a:spcBef>
              <a:spcAft>
                <a:spcPts val="0"/>
              </a:spcAft>
              <a:buSzPts val="1800"/>
              <a:buChar char="•"/>
            </a:pPr>
            <a:r>
              <a:rPr lang="en-US"/>
              <a:t>Almost every academic library that has an art history program would have a guide like this on their website; you can </a:t>
            </a:r>
            <a:r>
              <a:rPr lang="en-US" u="sng">
                <a:solidFill>
                  <a:schemeClr val="hlink"/>
                </a:solidFill>
                <a:hlinkClick r:id="rId4"/>
              </a:rPr>
              <a:t>search the web for other guides</a:t>
            </a:r>
            <a:r>
              <a:rPr lang="en-US"/>
              <a:t> to see how they contextualize research in this area or what resources they list.</a:t>
            </a:r>
            <a:endParaRPr/>
          </a:p>
          <a:p>
            <a:pPr indent="-50800" lvl="0" marL="228600" rtl="0" algn="l">
              <a:lnSpc>
                <a:spcPct val="90000"/>
              </a:lnSpc>
              <a:spcBef>
                <a:spcPts val="1000"/>
              </a:spcBef>
              <a:spcAft>
                <a:spcPts val="0"/>
              </a:spcAft>
              <a:buClr>
                <a:schemeClr val="dk1"/>
              </a:buClr>
              <a:buSzPts val="2800"/>
              <a:buNone/>
            </a:pPr>
            <a:r>
              <a:t/>
            </a:r>
            <a:endParaRPr sz="1800"/>
          </a:p>
          <a:p>
            <a:pPr indent="-228600" lvl="0" marL="228600" rtl="0" algn="l">
              <a:lnSpc>
                <a:spcPct val="90000"/>
              </a:lnSpc>
              <a:spcBef>
                <a:spcPts val="1000"/>
              </a:spcBef>
              <a:spcAft>
                <a:spcPts val="0"/>
              </a:spcAft>
              <a:buClr>
                <a:schemeClr val="dk1"/>
              </a:buClr>
              <a:buSzPts val="2800"/>
              <a:buChar char="•"/>
            </a:pPr>
            <a:r>
              <a:rPr lang="en-US"/>
              <a:t>With Alycia:</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5"/>
              </a:rPr>
              <a:t>Schedule a research consultation</a:t>
            </a:r>
            <a:r>
              <a:rPr lang="en-US"/>
              <a:t> to walk through a research question, tool or approaches together</a:t>
            </a:r>
            <a:endParaRPr/>
          </a:p>
          <a:p>
            <a:pPr indent="-228600" lvl="1" marL="685800" rtl="0" algn="l">
              <a:lnSpc>
                <a:spcPct val="90000"/>
              </a:lnSpc>
              <a:spcBef>
                <a:spcPts val="500"/>
              </a:spcBef>
              <a:spcAft>
                <a:spcPts val="0"/>
              </a:spcAft>
              <a:buClr>
                <a:schemeClr val="dk1"/>
              </a:buClr>
              <a:buSzPts val="2400"/>
              <a:buChar char="•"/>
            </a:pPr>
            <a:r>
              <a:rPr lang="en-US"/>
              <a:t>Help via email: asellie (at) gc.cuny.edu</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Additional GC Library Online Services	</a:t>
            </a:r>
            <a:endParaRPr/>
          </a:p>
        </p:txBody>
      </p:sp>
      <p:sp>
        <p:nvSpPr>
          <p:cNvPr id="219" name="Google Shape;219;p27"/>
          <p:cNvSpPr txBox="1"/>
          <p:nvPr>
            <p:ph idx="1" type="body"/>
          </p:nvPr>
        </p:nvSpPr>
        <p:spPr>
          <a:xfrm>
            <a:off x="838200" y="1598350"/>
            <a:ext cx="10515600" cy="4557300"/>
          </a:xfrm>
          <a:prstGeom prst="rect">
            <a:avLst/>
          </a:prstGeom>
          <a:solidFill>
            <a:srgbClr val="F5DE9A"/>
          </a:solidFill>
          <a:ln>
            <a:noFill/>
          </a:ln>
        </p:spPr>
        <p:txBody>
          <a:bodyPr anchorCtr="0" anchor="t" bIns="45700" lIns="91425" spcFirstLastPara="1" rIns="91425" wrap="square" tIns="137150">
            <a:noAutofit/>
          </a:bodyPr>
          <a:lstStyle/>
          <a:p>
            <a:pPr indent="-228600" lvl="0" marL="228600" rtl="0" algn="l">
              <a:lnSpc>
                <a:spcPct val="80000"/>
              </a:lnSpc>
              <a:spcBef>
                <a:spcPts val="0"/>
              </a:spcBef>
              <a:spcAft>
                <a:spcPts val="0"/>
              </a:spcAft>
              <a:buClr>
                <a:schemeClr val="dk1"/>
              </a:buClr>
              <a:buSzPts val="2590"/>
              <a:buChar char="•"/>
            </a:pPr>
            <a:r>
              <a:rPr lang="en-US" sz="2590"/>
              <a:t>24 hours/day, 7 days/week </a:t>
            </a:r>
            <a:r>
              <a:rPr lang="en-US" sz="2590" u="sng">
                <a:solidFill>
                  <a:schemeClr val="hlink"/>
                </a:solidFill>
                <a:hlinkClick r:id="rId3"/>
              </a:rPr>
              <a:t>online chat service</a:t>
            </a:r>
            <a:endParaRPr sz="2590"/>
          </a:p>
          <a:p>
            <a:pPr indent="-228600" lvl="1" marL="685800" rtl="0" algn="l">
              <a:lnSpc>
                <a:spcPct val="80000"/>
              </a:lnSpc>
              <a:spcBef>
                <a:spcPts val="0"/>
              </a:spcBef>
              <a:spcAft>
                <a:spcPts val="0"/>
              </a:spcAft>
              <a:buSzPts val="1800"/>
              <a:buChar char="•"/>
            </a:pPr>
            <a:r>
              <a:rPr lang="en-US" sz="1800"/>
              <a:t>Not always GC or CUNY librarians, but we review every chat</a:t>
            </a:r>
            <a:endParaRPr sz="1800"/>
          </a:p>
          <a:p>
            <a:pPr indent="0" lvl="0" marL="0" rtl="0" algn="l">
              <a:lnSpc>
                <a:spcPct val="80000"/>
              </a:lnSpc>
              <a:spcBef>
                <a:spcPts val="1000"/>
              </a:spcBef>
              <a:spcAft>
                <a:spcPts val="0"/>
              </a:spcAft>
              <a:buClr>
                <a:schemeClr val="dk1"/>
              </a:buClr>
              <a:buSzPts val="2590"/>
              <a:buNone/>
            </a:pPr>
            <a:r>
              <a:t/>
            </a:r>
            <a:endParaRPr sz="1400"/>
          </a:p>
          <a:p>
            <a:pPr indent="-228600" lvl="0" marL="228600" rtl="0" algn="l">
              <a:lnSpc>
                <a:spcPct val="80000"/>
              </a:lnSpc>
              <a:spcBef>
                <a:spcPts val="1000"/>
              </a:spcBef>
              <a:spcAft>
                <a:spcPts val="0"/>
              </a:spcAft>
              <a:buClr>
                <a:schemeClr val="dk1"/>
              </a:buClr>
              <a:buSzPts val="2590"/>
              <a:buChar char="•"/>
            </a:pPr>
            <a:r>
              <a:rPr lang="en-US" sz="2590" u="sng">
                <a:solidFill>
                  <a:schemeClr val="hlink"/>
                </a:solidFill>
                <a:hlinkClick r:id="rId4"/>
              </a:rPr>
              <a:t>Workshops and Events</a:t>
            </a:r>
            <a:r>
              <a:rPr lang="en-US" sz="2590"/>
              <a:t>:</a:t>
            </a:r>
            <a:endParaRPr/>
          </a:p>
          <a:p>
            <a:pPr indent="-228600" lvl="1" marL="685800" rtl="0" algn="l">
              <a:lnSpc>
                <a:spcPct val="80000"/>
              </a:lnSpc>
              <a:spcBef>
                <a:spcPts val="500"/>
              </a:spcBef>
              <a:spcAft>
                <a:spcPts val="0"/>
              </a:spcAft>
              <a:buClr>
                <a:schemeClr val="dk1"/>
              </a:buClr>
              <a:buSzPts val="2220"/>
              <a:buChar char="•"/>
            </a:pPr>
            <a:r>
              <a:rPr lang="en-US" sz="2220"/>
              <a:t>Reoccurring workshops:</a:t>
            </a:r>
            <a:endParaRPr/>
          </a:p>
          <a:p>
            <a:pPr indent="-228600" lvl="2" marL="1143000" rtl="0" algn="l">
              <a:lnSpc>
                <a:spcPct val="80000"/>
              </a:lnSpc>
              <a:spcBef>
                <a:spcPts val="500"/>
              </a:spcBef>
              <a:spcAft>
                <a:spcPts val="0"/>
              </a:spcAft>
              <a:buClr>
                <a:schemeClr val="dk1"/>
              </a:buClr>
              <a:buSzPts val="1850"/>
              <a:buChar char="•"/>
            </a:pPr>
            <a:r>
              <a:rPr lang="en-US" sz="1850"/>
              <a:t>Zotero</a:t>
            </a:r>
            <a:endParaRPr/>
          </a:p>
          <a:p>
            <a:pPr indent="-228600" lvl="2" marL="1143000" rtl="0" algn="l">
              <a:lnSpc>
                <a:spcPct val="80000"/>
              </a:lnSpc>
              <a:spcBef>
                <a:spcPts val="500"/>
              </a:spcBef>
              <a:spcAft>
                <a:spcPts val="0"/>
              </a:spcAft>
              <a:buClr>
                <a:schemeClr val="dk1"/>
              </a:buClr>
              <a:buSzPts val="1850"/>
              <a:buChar char="•"/>
            </a:pPr>
            <a:r>
              <a:rPr lang="en-US" sz="1850"/>
              <a:t>Open Access and Scholarly Communication topics</a:t>
            </a:r>
            <a:endParaRPr/>
          </a:p>
          <a:p>
            <a:pPr indent="-228600" lvl="2" marL="1143000" rtl="0" algn="l">
              <a:lnSpc>
                <a:spcPct val="80000"/>
              </a:lnSpc>
              <a:spcBef>
                <a:spcPts val="500"/>
              </a:spcBef>
              <a:spcAft>
                <a:spcPts val="0"/>
              </a:spcAft>
              <a:buClr>
                <a:schemeClr val="dk1"/>
              </a:buClr>
              <a:buSzPts val="1850"/>
              <a:buChar char="•"/>
            </a:pPr>
            <a:r>
              <a:rPr lang="en-US" sz="1850"/>
              <a:t>Grants and Funding</a:t>
            </a:r>
            <a:endParaRPr sz="1850"/>
          </a:p>
          <a:p>
            <a:pPr indent="-228600" lvl="1" marL="685800" rtl="0" algn="l">
              <a:lnSpc>
                <a:spcPct val="80000"/>
              </a:lnSpc>
              <a:spcBef>
                <a:spcPts val="500"/>
              </a:spcBef>
              <a:spcAft>
                <a:spcPts val="0"/>
              </a:spcAft>
              <a:buClr>
                <a:schemeClr val="dk1"/>
              </a:buClr>
              <a:buSzPts val="2220"/>
              <a:buChar char="•"/>
            </a:pPr>
            <a:r>
              <a:rPr lang="en-US" sz="2220"/>
              <a:t>Chat with the Chief Librarian (monthly)</a:t>
            </a:r>
            <a:endParaRPr/>
          </a:p>
          <a:p>
            <a:pPr indent="-228600" lvl="1" marL="685800" rtl="0" algn="l">
              <a:lnSpc>
                <a:spcPct val="80000"/>
              </a:lnSpc>
              <a:spcBef>
                <a:spcPts val="500"/>
              </a:spcBef>
              <a:spcAft>
                <a:spcPts val="0"/>
              </a:spcAft>
              <a:buClr>
                <a:schemeClr val="dk1"/>
              </a:buClr>
              <a:buSzPts val="2220"/>
              <a:buChar char="•"/>
            </a:pPr>
            <a:r>
              <a:rPr lang="en-US" sz="2220"/>
              <a:t>Other events and Conversation series</a:t>
            </a:r>
            <a:endParaRPr/>
          </a:p>
          <a:p>
            <a:pPr indent="0" lvl="1" marL="457200" rtl="0" algn="l">
              <a:lnSpc>
                <a:spcPct val="80000"/>
              </a:lnSpc>
              <a:spcBef>
                <a:spcPts val="500"/>
              </a:spcBef>
              <a:spcAft>
                <a:spcPts val="0"/>
              </a:spcAft>
              <a:buClr>
                <a:schemeClr val="dk1"/>
              </a:buClr>
              <a:buSzPts val="2220"/>
              <a:buNone/>
            </a:pPr>
            <a:r>
              <a:t/>
            </a:r>
            <a:endParaRPr sz="1400"/>
          </a:p>
          <a:p>
            <a:pPr indent="-228600" lvl="0" marL="228600" rtl="0" algn="l">
              <a:lnSpc>
                <a:spcPct val="80000"/>
              </a:lnSpc>
              <a:spcBef>
                <a:spcPts val="1000"/>
              </a:spcBef>
              <a:spcAft>
                <a:spcPts val="0"/>
              </a:spcAft>
              <a:buClr>
                <a:schemeClr val="dk1"/>
              </a:buClr>
              <a:buSzPts val="2590"/>
              <a:buChar char="•"/>
            </a:pPr>
            <a:r>
              <a:rPr lang="en-US" sz="2590" u="sng">
                <a:solidFill>
                  <a:schemeClr val="hlink"/>
                </a:solidFill>
                <a:hlinkClick r:id="rId5"/>
              </a:rPr>
              <a:t>Research Guides</a:t>
            </a:r>
            <a:endParaRPr sz="2590"/>
          </a:p>
          <a:p>
            <a:pPr indent="-228600" lvl="1" marL="685800" rtl="0" algn="l">
              <a:lnSpc>
                <a:spcPct val="80000"/>
              </a:lnSpc>
              <a:spcBef>
                <a:spcPts val="500"/>
              </a:spcBef>
              <a:spcAft>
                <a:spcPts val="0"/>
              </a:spcAft>
              <a:buClr>
                <a:schemeClr val="dk1"/>
              </a:buClr>
              <a:buSzPts val="2220"/>
              <a:buChar char="•"/>
            </a:pPr>
            <a:r>
              <a:rPr lang="en-US" sz="2220"/>
              <a:t>This page about </a:t>
            </a:r>
            <a:r>
              <a:rPr lang="en-US" sz="2220" u="sng">
                <a:solidFill>
                  <a:schemeClr val="hlink"/>
                </a:solidFill>
                <a:hlinkClick r:id="rId6"/>
              </a:rPr>
              <a:t>Online Archival Research</a:t>
            </a:r>
            <a:r>
              <a:rPr lang="en-US" sz="2220"/>
              <a:t> might be of special interest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Tools for Organizing Online Research</a:t>
            </a:r>
            <a:endParaRPr/>
          </a:p>
        </p:txBody>
      </p:sp>
      <p:sp>
        <p:nvSpPr>
          <p:cNvPr id="225" name="Google Shape;225;p28"/>
          <p:cNvSpPr txBox="1"/>
          <p:nvPr>
            <p:ph idx="1" type="body"/>
          </p:nvPr>
        </p:nvSpPr>
        <p:spPr>
          <a:xfrm>
            <a:off x="838200" y="1586575"/>
            <a:ext cx="10515600" cy="4658100"/>
          </a:xfrm>
          <a:prstGeom prst="rect">
            <a:avLst/>
          </a:prstGeom>
          <a:solidFill>
            <a:srgbClr val="F5DE9A"/>
          </a:solidFill>
          <a:ln>
            <a:noFill/>
          </a:ln>
        </p:spPr>
        <p:txBody>
          <a:bodyPr anchorCtr="0" anchor="t" bIns="45700" lIns="91425" spcFirstLastPara="1" rIns="91425" wrap="square" tIns="137150">
            <a:noAutofit/>
          </a:bodyPr>
          <a:lstStyle/>
          <a:p>
            <a:pPr indent="-228600" lvl="0" marL="228600" rtl="0" algn="l">
              <a:lnSpc>
                <a:spcPct val="90000"/>
              </a:lnSpc>
              <a:spcBef>
                <a:spcPts val="0"/>
              </a:spcBef>
              <a:spcAft>
                <a:spcPts val="0"/>
              </a:spcAft>
              <a:buClr>
                <a:schemeClr val="dk1"/>
              </a:buClr>
              <a:buSzPts val="2800"/>
              <a:buChar char="•"/>
            </a:pPr>
            <a:r>
              <a:rPr lang="en-US"/>
              <a:t>Organizing files and ideas</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3"/>
              </a:rPr>
              <a:t>Zotero</a:t>
            </a:r>
            <a:r>
              <a:rPr lang="en-US"/>
              <a:t> for citation management</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4"/>
              </a:rPr>
              <a:t>Evernote</a:t>
            </a:r>
            <a:r>
              <a:rPr lang="en-US"/>
              <a:t> for notes</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5"/>
              </a:rPr>
              <a:t>Scrivener</a:t>
            </a:r>
            <a:r>
              <a:rPr lang="en-US"/>
              <a:t> for writing</a:t>
            </a:r>
            <a:endParaRPr/>
          </a:p>
          <a:p>
            <a:pPr indent="-190500" lvl="1" marL="685800" rtl="0" algn="l">
              <a:lnSpc>
                <a:spcPct val="90000"/>
              </a:lnSpc>
              <a:spcBef>
                <a:spcPts val="500"/>
              </a:spcBef>
              <a:spcAft>
                <a:spcPts val="0"/>
              </a:spcAft>
              <a:buSzPts val="1800"/>
              <a:buChar char="•"/>
            </a:pPr>
            <a:r>
              <a:rPr lang="en-US" u="sng">
                <a:solidFill>
                  <a:schemeClr val="hlink"/>
                </a:solidFill>
                <a:hlinkClick r:id="rId6"/>
              </a:rPr>
              <a:t>Tropy</a:t>
            </a:r>
            <a:r>
              <a:rPr lang="en-US"/>
              <a:t> for organizing images and notes</a:t>
            </a:r>
            <a:endParaRPr/>
          </a:p>
          <a:p>
            <a:pPr indent="0" lvl="0" marL="685800" rtl="0" algn="l">
              <a:lnSpc>
                <a:spcPct val="90000"/>
              </a:lnSpc>
              <a:spcBef>
                <a:spcPts val="500"/>
              </a:spcBef>
              <a:spcAft>
                <a:spcPts val="0"/>
              </a:spcAft>
              <a:buNone/>
            </a:pPr>
            <a:r>
              <a:t/>
            </a:r>
            <a:endParaRPr/>
          </a:p>
          <a:p>
            <a:pPr indent="-228600" lvl="0" marL="228600" rtl="0" algn="l">
              <a:lnSpc>
                <a:spcPct val="90000"/>
              </a:lnSpc>
              <a:spcBef>
                <a:spcPts val="1000"/>
              </a:spcBef>
              <a:spcAft>
                <a:spcPts val="0"/>
              </a:spcAft>
              <a:buClr>
                <a:schemeClr val="dk1"/>
              </a:buClr>
              <a:buSzPts val="2800"/>
              <a:buChar char="•"/>
            </a:pPr>
            <a:r>
              <a:rPr lang="en-US"/>
              <a:t>Reading electronically</a:t>
            </a:r>
            <a:endParaRPr/>
          </a:p>
          <a:p>
            <a:pPr indent="-228600" lvl="1" marL="685800" rtl="0" algn="l">
              <a:lnSpc>
                <a:spcPct val="90000"/>
              </a:lnSpc>
              <a:spcBef>
                <a:spcPts val="500"/>
              </a:spcBef>
              <a:spcAft>
                <a:spcPts val="0"/>
              </a:spcAft>
              <a:buClr>
                <a:schemeClr val="dk1"/>
              </a:buClr>
              <a:buSzPts val="2400"/>
              <a:buChar char="•"/>
            </a:pPr>
            <a:r>
              <a:rPr lang="en-US" u="sng">
                <a:solidFill>
                  <a:schemeClr val="hlink"/>
                </a:solidFill>
                <a:hlinkClick r:id="rId7"/>
              </a:rPr>
              <a:t>Drawboard</a:t>
            </a:r>
            <a:r>
              <a:rPr lang="en-US"/>
              <a:t> a</a:t>
            </a:r>
            <a:r>
              <a:rPr lang="en-US"/>
              <a:t>pp that lets you write on PDFs (many others to explore, but one I have heard good reviews about)</a:t>
            </a:r>
            <a:endParaRPr/>
          </a:p>
          <a:p>
            <a:pPr indent="-228600" lvl="1" marL="685800" rtl="0" algn="l">
              <a:lnSpc>
                <a:spcPct val="90000"/>
              </a:lnSpc>
              <a:spcBef>
                <a:spcPts val="500"/>
              </a:spcBef>
              <a:spcAft>
                <a:spcPts val="0"/>
              </a:spcAft>
              <a:buClr>
                <a:schemeClr val="dk1"/>
              </a:buClr>
              <a:buSzPts val="2400"/>
              <a:buChar char="•"/>
            </a:pPr>
            <a:r>
              <a:rPr lang="en-US"/>
              <a:t>Distraction avoidance techniques (is this even possible?): turn off your internet connection while you are reading?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9"/>
          <p:cNvSpPr txBox="1"/>
          <p:nvPr>
            <p:ph type="title"/>
          </p:nvPr>
        </p:nvSpPr>
        <p:spPr>
          <a:xfrm>
            <a:off x="7118525" y="1884925"/>
            <a:ext cx="4727100" cy="4518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lang="en-US"/>
              <a:t>Thank you!</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US" sz="3000"/>
              <a:t>Please do get in touch: </a:t>
            </a:r>
            <a:endParaRPr sz="3000"/>
          </a:p>
          <a:p>
            <a:pPr indent="0" lvl="0" marL="0" rtl="0" algn="ctr">
              <a:spcBef>
                <a:spcPts val="0"/>
              </a:spcBef>
              <a:spcAft>
                <a:spcPts val="0"/>
              </a:spcAft>
              <a:buNone/>
            </a:pPr>
            <a:r>
              <a:rPr lang="en-US" sz="3000"/>
              <a:t>Alycia Sellie </a:t>
            </a:r>
            <a:r>
              <a:rPr lang="en-US" sz="3000" u="sng">
                <a:solidFill>
                  <a:schemeClr val="hlink"/>
                </a:solidFill>
                <a:hlinkClick r:id="rId3"/>
              </a:rPr>
              <a:t>asellie@gc.cuny.edu</a:t>
            </a:r>
            <a:endParaRPr sz="3000"/>
          </a:p>
          <a:p>
            <a:pPr indent="0" lvl="0" marL="0" rtl="0" algn="ctr">
              <a:spcBef>
                <a:spcPts val="0"/>
              </a:spcBef>
              <a:spcAft>
                <a:spcPts val="0"/>
              </a:spcAft>
              <a:buNone/>
            </a:pPr>
            <a:r>
              <a:t/>
            </a:r>
            <a:endParaRPr/>
          </a:p>
        </p:txBody>
      </p:sp>
      <p:pic>
        <p:nvPicPr>
          <p:cNvPr id="232" name="Google Shape;232;p29"/>
          <p:cNvPicPr preferRelativeResize="0"/>
          <p:nvPr/>
        </p:nvPicPr>
        <p:blipFill>
          <a:blip r:embed="rId4">
            <a:alphaModFix/>
          </a:blip>
          <a:stretch>
            <a:fillRect/>
          </a:stretch>
        </p:blipFill>
        <p:spPr>
          <a:xfrm>
            <a:off x="0" y="0"/>
            <a:ext cx="6858001" cy="68580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5"/>
          <p:cNvSpPr txBox="1"/>
          <p:nvPr>
            <p:ph idx="4294967295" type="title"/>
          </p:nvPr>
        </p:nvSpPr>
        <p:spPr>
          <a:xfrm>
            <a:off x="609600" y="782625"/>
            <a:ext cx="10062600" cy="11433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Librarianship is full of acronyms</a:t>
            </a:r>
            <a:endParaRPr/>
          </a:p>
        </p:txBody>
      </p:sp>
      <p:sp>
        <p:nvSpPr>
          <p:cNvPr id="137" name="Google Shape;137;p15"/>
          <p:cNvSpPr txBox="1"/>
          <p:nvPr>
            <p:ph idx="4294967295" type="body"/>
          </p:nvPr>
        </p:nvSpPr>
        <p:spPr>
          <a:xfrm>
            <a:off x="4474350" y="2279725"/>
            <a:ext cx="3243300" cy="2532900"/>
          </a:xfrm>
          <a:prstGeom prst="rect">
            <a:avLst/>
          </a:prstGeom>
          <a:no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u="sng">
                <a:solidFill>
                  <a:schemeClr val="hlink"/>
                </a:solidFill>
                <a:hlinkClick r:id="rId3"/>
              </a:rPr>
              <a:t>CLICs</a:t>
            </a:r>
            <a:endParaRPr b="1" sz="1800"/>
          </a:p>
          <a:p>
            <a:pPr indent="0" lvl="0" marL="0" rtl="0" algn="l">
              <a:spcBef>
                <a:spcPts val="1000"/>
              </a:spcBef>
              <a:spcAft>
                <a:spcPts val="0"/>
              </a:spcAft>
              <a:buClr>
                <a:schemeClr val="dk1"/>
              </a:buClr>
              <a:buSzPts val="1100"/>
              <a:buFont typeface="Arial"/>
              <a:buNone/>
            </a:pPr>
            <a:r>
              <a:rPr lang="en-US" sz="1800"/>
              <a:t>System of lending and b</a:t>
            </a:r>
            <a:r>
              <a:rPr lang="en-US" sz="1800"/>
              <a:t>orrowing between CUNY schools</a:t>
            </a:r>
            <a:endParaRPr sz="1800"/>
          </a:p>
        </p:txBody>
      </p:sp>
      <p:sp>
        <p:nvSpPr>
          <p:cNvPr id="138" name="Google Shape;138;p15"/>
          <p:cNvSpPr txBox="1"/>
          <p:nvPr>
            <p:ph idx="4294967295" type="body"/>
          </p:nvPr>
        </p:nvSpPr>
        <p:spPr>
          <a:xfrm>
            <a:off x="7884000" y="2279725"/>
            <a:ext cx="3243300" cy="2532900"/>
          </a:xfrm>
          <a:prstGeom prst="rect">
            <a:avLst/>
          </a:prstGeom>
          <a:no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u="sng">
                <a:solidFill>
                  <a:schemeClr val="hlink"/>
                </a:solidFill>
                <a:hlinkClick r:id="rId4"/>
              </a:rPr>
              <a:t>NYPL</a:t>
            </a:r>
            <a:endParaRPr b="1" sz="1800"/>
          </a:p>
          <a:p>
            <a:pPr indent="0" lvl="0" marL="0" rtl="0" algn="l">
              <a:spcBef>
                <a:spcPts val="1000"/>
              </a:spcBef>
              <a:spcAft>
                <a:spcPts val="0"/>
              </a:spcAft>
              <a:buNone/>
            </a:pPr>
            <a:r>
              <a:rPr lang="en-US" sz="1800"/>
              <a:t>New York Public Library</a:t>
            </a:r>
            <a:endParaRPr sz="1800"/>
          </a:p>
          <a:p>
            <a:pPr indent="0" lvl="0" marL="0" rtl="0" algn="l">
              <a:spcBef>
                <a:spcPts val="1000"/>
              </a:spcBef>
              <a:spcAft>
                <a:spcPts val="0"/>
              </a:spcAft>
              <a:buNone/>
            </a:pPr>
            <a:r>
              <a:t/>
            </a:r>
            <a:endParaRPr sz="1800"/>
          </a:p>
        </p:txBody>
      </p:sp>
      <p:sp>
        <p:nvSpPr>
          <p:cNvPr id="139" name="Google Shape;139;p15"/>
          <p:cNvSpPr txBox="1"/>
          <p:nvPr>
            <p:ph idx="4294967295" type="title"/>
          </p:nvPr>
        </p:nvSpPr>
        <p:spPr>
          <a:xfrm>
            <a:off x="609588" y="4812625"/>
            <a:ext cx="10062600" cy="11433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r>
              <a:rPr i="1" lang="en-US" sz="2400"/>
              <a:t>Use the zoom </a:t>
            </a:r>
            <a:r>
              <a:rPr i="1" lang="en-US" sz="2400"/>
              <a:t>chat to remind me if you hear any terms that are unfamiliar to you or to revisit any acronyms</a:t>
            </a:r>
            <a:endParaRPr i="1" sz="2400"/>
          </a:p>
        </p:txBody>
      </p:sp>
      <p:sp>
        <p:nvSpPr>
          <p:cNvPr id="140" name="Google Shape;140;p15"/>
          <p:cNvSpPr txBox="1"/>
          <p:nvPr>
            <p:ph idx="4294967295" type="body"/>
          </p:nvPr>
        </p:nvSpPr>
        <p:spPr>
          <a:xfrm>
            <a:off x="1064700" y="2279725"/>
            <a:ext cx="3243300" cy="2532900"/>
          </a:xfrm>
          <a:prstGeom prst="rect">
            <a:avLst/>
          </a:prstGeom>
          <a:noFill/>
        </p:spPr>
        <p:txBody>
          <a:bodyPr anchorCtr="0" anchor="t" bIns="45700" lIns="91425" spcFirstLastPara="1" rIns="91425" wrap="square" tIns="45700">
            <a:noAutofit/>
          </a:bodyPr>
          <a:lstStyle/>
          <a:p>
            <a:pPr indent="0" lvl="0" marL="0" rtl="0" algn="l">
              <a:spcBef>
                <a:spcPts val="1000"/>
              </a:spcBef>
              <a:spcAft>
                <a:spcPts val="0"/>
              </a:spcAft>
              <a:buNone/>
            </a:pPr>
            <a:r>
              <a:rPr b="1" lang="en-US" sz="1800" u="sng">
                <a:solidFill>
                  <a:schemeClr val="hlink"/>
                </a:solidFill>
                <a:hlinkClick r:id="rId5"/>
              </a:rPr>
              <a:t>ILL</a:t>
            </a:r>
            <a:endParaRPr b="1" sz="1800"/>
          </a:p>
          <a:p>
            <a:pPr indent="0" lvl="0" marL="0" rtl="0" algn="l">
              <a:spcBef>
                <a:spcPts val="1000"/>
              </a:spcBef>
              <a:spcAft>
                <a:spcPts val="0"/>
              </a:spcAft>
              <a:buNone/>
            </a:pPr>
            <a:r>
              <a:rPr lang="en-US" sz="1800"/>
              <a:t>Interlibrary Loan, system of borrowing materials from outside CUNY</a:t>
            </a:r>
            <a:endParaRPr sz="1800"/>
          </a:p>
          <a:p>
            <a:pPr indent="0" lvl="0" marL="0" rtl="0" algn="l">
              <a:spcBef>
                <a:spcPts val="1000"/>
              </a:spcBef>
              <a:spcAft>
                <a:spcPts val="0"/>
              </a:spcAft>
              <a:buNone/>
            </a:pPr>
            <a:r>
              <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6"/>
          <p:cNvSpPr txBox="1"/>
          <p:nvPr>
            <p:ph type="title"/>
          </p:nvPr>
        </p:nvSpPr>
        <p:spPr>
          <a:xfrm>
            <a:off x="838200" y="365125"/>
            <a:ext cx="10515600" cy="627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The Graduate Center Library is </a:t>
            </a:r>
            <a:endParaRPr/>
          </a:p>
          <a:p>
            <a:pPr indent="0" lvl="0" marL="0" rtl="0" algn="l">
              <a:lnSpc>
                <a:spcPct val="90000"/>
              </a:lnSpc>
              <a:spcBef>
                <a:spcPts val="0"/>
              </a:spcBef>
              <a:spcAft>
                <a:spcPts val="0"/>
              </a:spcAft>
              <a:buClr>
                <a:schemeClr val="dk1"/>
              </a:buClr>
              <a:buSzPts val="4400"/>
              <a:buFont typeface="Avenir"/>
              <a:buNone/>
            </a:pPr>
            <a:r>
              <a:rPr lang="en-US" u="sng">
                <a:solidFill>
                  <a:schemeClr val="hlink"/>
                </a:solidFill>
                <a:hlinkClick r:id="rId3"/>
              </a:rPr>
              <a:t>Open Online</a:t>
            </a:r>
            <a:br>
              <a:rPr lang="en-US"/>
            </a:br>
            <a:br>
              <a:rPr lang="en-US"/>
            </a:br>
            <a:r>
              <a:rPr lang="en-US"/>
              <a:t>Reopening = people</a:t>
            </a:r>
            <a:endParaRPr/>
          </a:p>
          <a:p>
            <a:pPr indent="0" lvl="0" marL="0" rtl="0" algn="l">
              <a:lnSpc>
                <a:spcPct val="90000"/>
              </a:lnSpc>
              <a:spcBef>
                <a:spcPts val="0"/>
              </a:spcBef>
              <a:spcAft>
                <a:spcPts val="0"/>
              </a:spcAft>
              <a:buClr>
                <a:schemeClr val="dk1"/>
              </a:buClr>
              <a:buSzPts val="4400"/>
              <a:buFont typeface="Avenir"/>
              <a:buNone/>
            </a:pPr>
            <a:r>
              <a:t/>
            </a:r>
            <a:endParaRPr/>
          </a:p>
          <a:p>
            <a:pPr indent="0" lvl="0" marL="0" rtl="0" algn="l">
              <a:lnSpc>
                <a:spcPct val="90000"/>
              </a:lnSpc>
              <a:spcBef>
                <a:spcPts val="0"/>
              </a:spcBef>
              <a:spcAft>
                <a:spcPts val="0"/>
              </a:spcAft>
              <a:buClr>
                <a:schemeClr val="dk1"/>
              </a:buClr>
              <a:buSzPts val="4400"/>
              <a:buFont typeface="Avenir"/>
              <a:buNone/>
            </a:pPr>
            <a:r>
              <a:rPr lang="en-US"/>
              <a:t>Scanning and print pick up = people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7"/>
          <p:cNvSpPr txBox="1"/>
          <p:nvPr>
            <p:ph type="title"/>
          </p:nvPr>
        </p:nvSpPr>
        <p:spPr>
          <a:xfrm>
            <a:off x="838200" y="365125"/>
            <a:ext cx="10515600" cy="1937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Phased reopening plans:</a:t>
            </a:r>
            <a:endParaRPr/>
          </a:p>
          <a:p>
            <a:pPr indent="0" lvl="0" marL="0" rtl="0" algn="l">
              <a:spcBef>
                <a:spcPts val="0"/>
              </a:spcBef>
              <a:spcAft>
                <a:spcPts val="0"/>
              </a:spcAft>
              <a:buClr>
                <a:schemeClr val="dk1"/>
              </a:buClr>
              <a:buSzPts val="1100"/>
              <a:buFont typeface="Arial"/>
              <a:buNone/>
            </a:pPr>
            <a:r>
              <a:rPr lang="en-US"/>
              <a:t>The GC Library is in</a:t>
            </a:r>
            <a:r>
              <a:rPr lang="en-US">
                <a:uFill>
                  <a:noFill/>
                </a:uFill>
                <a:hlinkClick r:id="rId3"/>
              </a:rPr>
              <a:t> </a:t>
            </a:r>
            <a:r>
              <a:rPr lang="en-US" u="sng">
                <a:solidFill>
                  <a:schemeClr val="hlink"/>
                </a:solidFill>
                <a:hlinkClick r:id="rId4"/>
              </a:rPr>
              <a:t>Service Stage 0</a:t>
            </a:r>
            <a:endParaRPr u="sng">
              <a:solidFill>
                <a:schemeClr val="hlink"/>
              </a:solidFill>
            </a:endParaRPr>
          </a:p>
          <a:p>
            <a:pPr indent="0" lvl="0" marL="0" rtl="0" algn="l">
              <a:lnSpc>
                <a:spcPct val="90000"/>
              </a:lnSpc>
              <a:spcBef>
                <a:spcPts val="0"/>
              </a:spcBef>
              <a:spcAft>
                <a:spcPts val="0"/>
              </a:spcAft>
              <a:buClr>
                <a:schemeClr val="dk1"/>
              </a:buClr>
              <a:buSzPts val="4400"/>
              <a:buFont typeface="Avenir"/>
              <a:buNone/>
            </a:pPr>
            <a:r>
              <a:rPr lang="en-US"/>
              <a:t>Next phase: returns and scanning</a:t>
            </a:r>
            <a:r>
              <a:rPr lang="en-US" sz="1100">
                <a:latin typeface="Arial"/>
                <a:ea typeface="Arial"/>
                <a:cs typeface="Arial"/>
                <a:sym typeface="Arial"/>
              </a:rPr>
              <a:t> </a:t>
            </a:r>
            <a:endParaRPr/>
          </a:p>
        </p:txBody>
      </p:sp>
      <p:sp>
        <p:nvSpPr>
          <p:cNvPr id="151" name="Google Shape;151;p17"/>
          <p:cNvSpPr txBox="1"/>
          <p:nvPr>
            <p:ph idx="1" type="body"/>
          </p:nvPr>
        </p:nvSpPr>
        <p:spPr>
          <a:xfrm>
            <a:off x="838200" y="2302225"/>
            <a:ext cx="10515600" cy="4422000"/>
          </a:xfrm>
          <a:prstGeom prst="rect">
            <a:avLst/>
          </a:prstGeom>
          <a:noFill/>
          <a:ln>
            <a:noFill/>
          </a:ln>
        </p:spPr>
        <p:txBody>
          <a:bodyPr anchorCtr="0" anchor="t" bIns="45700" lIns="91425" spcFirstLastPara="1" rIns="91425" wrap="square" tIns="45700">
            <a:noAutofit/>
          </a:bodyPr>
          <a:lstStyle/>
          <a:p>
            <a:pPr indent="-192405" lvl="0" marL="228600" rtl="0" algn="l">
              <a:lnSpc>
                <a:spcPct val="130000"/>
              </a:lnSpc>
              <a:spcBef>
                <a:spcPts val="0"/>
              </a:spcBef>
              <a:spcAft>
                <a:spcPts val="0"/>
              </a:spcAft>
              <a:buClr>
                <a:schemeClr val="dk1"/>
              </a:buClr>
              <a:buSzPts val="1600"/>
              <a:buChar char="•"/>
            </a:pPr>
            <a:r>
              <a:rPr lang="en-US" sz="1600"/>
              <a:t>We are beholden to the health and safety guidelines of the </a:t>
            </a:r>
            <a:r>
              <a:rPr lang="en-US" sz="1600" u="sng">
                <a:solidFill>
                  <a:schemeClr val="hlink"/>
                </a:solidFill>
                <a:hlinkClick r:id="rId5"/>
              </a:rPr>
              <a:t>GC building management</a:t>
            </a:r>
            <a:r>
              <a:rPr lang="en-US" sz="1600"/>
              <a:t>, CUNY, and New York City and State and </a:t>
            </a:r>
            <a:r>
              <a:rPr lang="en-US" sz="1600" u="sng">
                <a:solidFill>
                  <a:schemeClr val="hlink"/>
                </a:solidFill>
                <a:hlinkClick r:id="rId6"/>
              </a:rPr>
              <a:t>our unions</a:t>
            </a:r>
            <a:r>
              <a:rPr lang="en-US" sz="1600"/>
              <a:t>. Libraries are not essential services according to </a:t>
            </a:r>
            <a:r>
              <a:rPr lang="en-US" sz="1600" u="sng">
                <a:solidFill>
                  <a:schemeClr val="hlink"/>
                </a:solidFill>
                <a:hlinkClick r:id="rId7"/>
              </a:rPr>
              <a:t>state guidelines</a:t>
            </a:r>
            <a:r>
              <a:rPr lang="en-US" sz="1600"/>
              <a:t>.</a:t>
            </a:r>
            <a:endParaRPr sz="1600"/>
          </a:p>
          <a:p>
            <a:pPr indent="0" lvl="0" marL="228600" rtl="0" algn="l">
              <a:lnSpc>
                <a:spcPct val="130000"/>
              </a:lnSpc>
              <a:spcBef>
                <a:spcPts val="0"/>
              </a:spcBef>
              <a:spcAft>
                <a:spcPts val="0"/>
              </a:spcAft>
              <a:buNone/>
            </a:pPr>
            <a:r>
              <a:t/>
            </a:r>
            <a:endParaRPr sz="600"/>
          </a:p>
          <a:p>
            <a:pPr indent="-247650" lvl="0" marL="228600" rtl="0" algn="l">
              <a:lnSpc>
                <a:spcPct val="130000"/>
              </a:lnSpc>
              <a:spcBef>
                <a:spcPts val="500"/>
              </a:spcBef>
              <a:spcAft>
                <a:spcPts val="0"/>
              </a:spcAft>
              <a:buSzPts val="2100"/>
              <a:buChar char="•"/>
            </a:pPr>
            <a:r>
              <a:rPr b="1" lang="en-US" sz="2100"/>
              <a:t>We are working toward book pick up services, but when we do so we likely will </a:t>
            </a:r>
            <a:r>
              <a:rPr b="1" i="1" lang="en-US" sz="2100"/>
              <a:t>only have access to print items from the Graduate Center Library, </a:t>
            </a:r>
            <a:r>
              <a:rPr b="1" lang="en-US" sz="2100" u="sng"/>
              <a:t>not</a:t>
            </a:r>
            <a:r>
              <a:rPr b="1" lang="en-US" sz="2100"/>
              <a:t> ILL or CLICs.</a:t>
            </a:r>
            <a:endParaRPr b="1" sz="2100"/>
          </a:p>
          <a:p>
            <a:pPr indent="-215900" lvl="1" marL="685800" rtl="0" algn="l">
              <a:lnSpc>
                <a:spcPct val="130000"/>
              </a:lnSpc>
              <a:spcBef>
                <a:spcPts val="500"/>
              </a:spcBef>
              <a:spcAft>
                <a:spcPts val="0"/>
              </a:spcAft>
              <a:buSzPts val="1600"/>
              <a:buChar char="•"/>
            </a:pPr>
            <a:r>
              <a:rPr lang="en-US" sz="1600"/>
              <a:t>Other libraries need to reopen for us to be able to borrow outside GC collections (and many libraries with curbside services are still limiting access to their local communities)</a:t>
            </a:r>
            <a:endParaRPr sz="1600"/>
          </a:p>
          <a:p>
            <a:pPr indent="-215900" lvl="1" marL="685800" rtl="0" algn="l">
              <a:lnSpc>
                <a:spcPct val="130000"/>
              </a:lnSpc>
              <a:spcBef>
                <a:spcPts val="500"/>
              </a:spcBef>
              <a:spcAft>
                <a:spcPts val="0"/>
              </a:spcAft>
              <a:buSzPts val="1600"/>
              <a:buChar char="•"/>
            </a:pPr>
            <a:r>
              <a:rPr lang="en-US" sz="1600"/>
              <a:t>At our last count from 2018-2019, the GC Library owns just over 213,000 monograph print titles, which includes our reference collection and other items that do not circulate</a:t>
            </a:r>
            <a:endParaRPr sz="1600"/>
          </a:p>
          <a:p>
            <a:pPr indent="-215900" lvl="1" marL="685800" rtl="0" algn="l">
              <a:lnSpc>
                <a:spcPct val="130000"/>
              </a:lnSpc>
              <a:spcBef>
                <a:spcPts val="500"/>
              </a:spcBef>
              <a:spcAft>
                <a:spcPts val="0"/>
              </a:spcAft>
              <a:buSzPts val="1600"/>
              <a:buChar char="•"/>
            </a:pPr>
            <a:r>
              <a:rPr lang="en-US" sz="1600"/>
              <a:t>We also would only be able to circulate those items which are currently checked in—our first phase is going to be to start allowing people to return items (which have been checked out since March!) and to figure out how to properly quarantine these items</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18"/>
          <p:cNvSpPr txBox="1"/>
          <p:nvPr>
            <p:ph type="title"/>
          </p:nvPr>
        </p:nvSpPr>
        <p:spPr>
          <a:xfrm>
            <a:off x="838200" y="365125"/>
            <a:ext cx="10515600" cy="5100254"/>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IN THE MEANTIME!</a:t>
            </a:r>
            <a:br>
              <a:rPr lang="en-US"/>
            </a:br>
            <a:br>
              <a:rPr lang="en-US"/>
            </a:br>
            <a:r>
              <a:rPr lang="en-US"/>
              <a:t>What does “open online” mean for you?</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9"/>
          <p:cNvSpPr txBox="1"/>
          <p:nvPr>
            <p:ph idx="1" type="body"/>
          </p:nvPr>
        </p:nvSpPr>
        <p:spPr>
          <a:xfrm>
            <a:off x="838200" y="1579775"/>
            <a:ext cx="10515600" cy="4197600"/>
          </a:xfrm>
          <a:prstGeom prst="rect">
            <a:avLst/>
          </a:prstGeom>
          <a:solidFill>
            <a:srgbClr val="F5DE9A"/>
          </a:solidFill>
          <a:ln>
            <a:noFill/>
          </a:ln>
        </p:spPr>
        <p:txBody>
          <a:bodyPr anchorCtr="0" anchor="t" bIns="45700" lIns="91425" spcFirstLastPara="1" rIns="91425" wrap="square" tIns="137150">
            <a:noAutofit/>
          </a:bodyPr>
          <a:lstStyle/>
          <a:p>
            <a:pPr indent="0" lvl="0" marL="0" rtl="0" algn="l">
              <a:lnSpc>
                <a:spcPct val="80000"/>
              </a:lnSpc>
              <a:spcBef>
                <a:spcPts val="0"/>
              </a:spcBef>
              <a:spcAft>
                <a:spcPts val="0"/>
              </a:spcAft>
              <a:buClr>
                <a:schemeClr val="dk1"/>
              </a:buClr>
              <a:buSzPts val="2590"/>
              <a:buNone/>
            </a:pPr>
            <a:r>
              <a:rPr lang="en-US" sz="2590"/>
              <a:t>How to find Ebooks:</a:t>
            </a:r>
            <a:endParaRPr/>
          </a:p>
          <a:p>
            <a:pPr indent="-175768" lvl="0" marL="228600" rtl="0" algn="l">
              <a:lnSpc>
                <a:spcPct val="80000"/>
              </a:lnSpc>
              <a:spcBef>
                <a:spcPts val="1000"/>
              </a:spcBef>
              <a:spcAft>
                <a:spcPts val="0"/>
              </a:spcAft>
              <a:buClr>
                <a:schemeClr val="dk1"/>
              </a:buClr>
              <a:buSzPts val="832"/>
              <a:buNone/>
            </a:pPr>
            <a:r>
              <a:t/>
            </a:r>
            <a:endParaRPr sz="832"/>
          </a:p>
          <a:p>
            <a:pPr indent="-228600" lvl="1" marL="685800" rtl="0" algn="l">
              <a:lnSpc>
                <a:spcPct val="80000"/>
              </a:lnSpc>
              <a:spcBef>
                <a:spcPts val="500"/>
              </a:spcBef>
              <a:spcAft>
                <a:spcPts val="0"/>
              </a:spcAft>
              <a:buClr>
                <a:schemeClr val="dk1"/>
              </a:buClr>
              <a:buSzPts val="2220"/>
              <a:buChar char="•"/>
            </a:pPr>
            <a:r>
              <a:rPr lang="en-US" sz="2220" u="sng">
                <a:solidFill>
                  <a:schemeClr val="hlink"/>
                </a:solidFill>
                <a:hlinkClick r:id="rId3"/>
              </a:rPr>
              <a:t>OneSearch</a:t>
            </a:r>
            <a:r>
              <a:rPr lang="en-US" sz="2220"/>
              <a:t>: The library’s catalog and “discovery layer”</a:t>
            </a:r>
            <a:endParaRPr/>
          </a:p>
          <a:p>
            <a:pPr indent="-228600" lvl="2" marL="1143000" rtl="0" algn="l">
              <a:lnSpc>
                <a:spcPct val="80000"/>
              </a:lnSpc>
              <a:spcBef>
                <a:spcPts val="500"/>
              </a:spcBef>
              <a:spcAft>
                <a:spcPts val="0"/>
              </a:spcAft>
              <a:buClr>
                <a:schemeClr val="dk1"/>
              </a:buClr>
              <a:buSzPts val="1850"/>
              <a:buChar char="•"/>
            </a:pPr>
            <a:r>
              <a:rPr lang="en-US" sz="1850"/>
              <a:t>Why would you search for books or ebooks in </a:t>
            </a:r>
            <a:r>
              <a:rPr lang="en-US" sz="1850" u="sng">
                <a:solidFill>
                  <a:schemeClr val="hlink"/>
                </a:solidFill>
                <a:hlinkClick r:id="rId4"/>
              </a:rPr>
              <a:t>OneSearch</a:t>
            </a:r>
            <a:r>
              <a:rPr lang="en-US" sz="1850"/>
              <a:t> vs. </a:t>
            </a:r>
            <a:r>
              <a:rPr lang="en-US" sz="1850" u="sng">
                <a:solidFill>
                  <a:schemeClr val="hlink"/>
                </a:solidFill>
                <a:hlinkClick r:id="rId5"/>
              </a:rPr>
              <a:t>WorldCat</a:t>
            </a:r>
            <a:r>
              <a:rPr lang="en-US" sz="1850"/>
              <a:t>?</a:t>
            </a:r>
            <a:endParaRPr/>
          </a:p>
          <a:p>
            <a:pPr indent="-228600" lvl="3" marL="1600200" rtl="0" algn="l">
              <a:lnSpc>
                <a:spcPct val="80000"/>
              </a:lnSpc>
              <a:spcBef>
                <a:spcPts val="500"/>
              </a:spcBef>
              <a:spcAft>
                <a:spcPts val="0"/>
              </a:spcAft>
              <a:buClr>
                <a:schemeClr val="dk1"/>
              </a:buClr>
              <a:buSzPts val="1665"/>
              <a:buChar char="•"/>
            </a:pPr>
            <a:r>
              <a:rPr lang="en-US" sz="1665"/>
              <a:t>OneSearch will show you what we hold at the GC and CUNY—so if you want to know what you can access immediately</a:t>
            </a:r>
            <a:endParaRPr/>
          </a:p>
          <a:p>
            <a:pPr indent="-228600" lvl="3" marL="1600200" rtl="0" algn="l">
              <a:lnSpc>
                <a:spcPct val="80000"/>
              </a:lnSpc>
              <a:spcBef>
                <a:spcPts val="500"/>
              </a:spcBef>
              <a:spcAft>
                <a:spcPts val="0"/>
              </a:spcAft>
              <a:buClr>
                <a:schemeClr val="dk1"/>
              </a:buClr>
              <a:buSzPts val="1665"/>
              <a:buChar char="•"/>
            </a:pPr>
            <a:r>
              <a:rPr lang="en-US" sz="1665"/>
              <a:t>WorldCat will show you hypothetically all that is published—if you are working on a lierature review and want to see EVERYTHING</a:t>
            </a:r>
            <a:endParaRPr/>
          </a:p>
          <a:p>
            <a:pPr indent="-228600" lvl="2" marL="1143000" rtl="0" algn="l">
              <a:lnSpc>
                <a:spcPct val="80000"/>
              </a:lnSpc>
              <a:spcBef>
                <a:spcPts val="500"/>
              </a:spcBef>
              <a:spcAft>
                <a:spcPts val="0"/>
              </a:spcAft>
              <a:buClr>
                <a:schemeClr val="dk1"/>
              </a:buClr>
              <a:buSzPts val="1850"/>
              <a:buChar char="•"/>
            </a:pPr>
            <a:r>
              <a:rPr lang="en-US" sz="1850"/>
              <a:t>What does OneSearch do well? What doesn’t it do?</a:t>
            </a:r>
            <a:endParaRPr/>
          </a:p>
          <a:p>
            <a:pPr indent="-111125" lvl="2" marL="1143000" rtl="0" algn="l">
              <a:lnSpc>
                <a:spcPct val="80000"/>
              </a:lnSpc>
              <a:spcBef>
                <a:spcPts val="500"/>
              </a:spcBef>
              <a:spcAft>
                <a:spcPts val="0"/>
              </a:spcAft>
              <a:buClr>
                <a:schemeClr val="dk1"/>
              </a:buClr>
              <a:buSzPts val="1850"/>
              <a:buNone/>
            </a:pPr>
            <a:r>
              <a:t/>
            </a:r>
            <a:endParaRPr sz="1400"/>
          </a:p>
          <a:p>
            <a:pPr indent="-228600" lvl="1" marL="685800" rtl="0" algn="l">
              <a:lnSpc>
                <a:spcPct val="80000"/>
              </a:lnSpc>
              <a:spcBef>
                <a:spcPts val="500"/>
              </a:spcBef>
              <a:spcAft>
                <a:spcPts val="0"/>
              </a:spcAft>
              <a:buClr>
                <a:schemeClr val="dk1"/>
              </a:buClr>
              <a:buSzPts val="2220"/>
              <a:buChar char="•"/>
            </a:pPr>
            <a:r>
              <a:rPr lang="en-US" sz="2220" u="sng">
                <a:solidFill>
                  <a:schemeClr val="hlink"/>
                </a:solidFill>
                <a:hlinkClick r:id="rId6"/>
              </a:rPr>
              <a:t>Databases A-Z</a:t>
            </a:r>
            <a:endParaRPr sz="2220"/>
          </a:p>
          <a:p>
            <a:pPr indent="-228600" lvl="2" marL="1143000" rtl="0" algn="l">
              <a:lnSpc>
                <a:spcPct val="80000"/>
              </a:lnSpc>
              <a:spcBef>
                <a:spcPts val="500"/>
              </a:spcBef>
              <a:spcAft>
                <a:spcPts val="0"/>
              </a:spcAft>
              <a:buClr>
                <a:schemeClr val="dk1"/>
              </a:buClr>
              <a:buSzPts val="1850"/>
              <a:buChar char="•"/>
            </a:pPr>
            <a:r>
              <a:rPr lang="en-US" sz="1850"/>
              <a:t>Which includes icons for databases included in OneSearch: </a:t>
            </a:r>
            <a:endParaRPr/>
          </a:p>
          <a:p>
            <a:pPr indent="-111125" lvl="2" marL="1143000" rtl="0" algn="l">
              <a:lnSpc>
                <a:spcPct val="80000"/>
              </a:lnSpc>
              <a:spcBef>
                <a:spcPts val="500"/>
              </a:spcBef>
              <a:spcAft>
                <a:spcPts val="0"/>
              </a:spcAft>
              <a:buClr>
                <a:schemeClr val="dk1"/>
              </a:buClr>
              <a:buSzPts val="1850"/>
              <a:buNone/>
            </a:pPr>
            <a:r>
              <a:t/>
            </a:r>
            <a:endParaRPr sz="1400"/>
          </a:p>
          <a:p>
            <a:pPr indent="-228600" lvl="1" marL="685800" rtl="0" algn="l">
              <a:lnSpc>
                <a:spcPct val="80000"/>
              </a:lnSpc>
              <a:spcBef>
                <a:spcPts val="500"/>
              </a:spcBef>
              <a:spcAft>
                <a:spcPts val="0"/>
              </a:spcAft>
              <a:buClr>
                <a:schemeClr val="dk1"/>
              </a:buClr>
              <a:buSzPts val="2220"/>
              <a:buChar char="•"/>
            </a:pPr>
            <a:r>
              <a:rPr lang="en-US" sz="2220" u="sng">
                <a:solidFill>
                  <a:schemeClr val="hlink"/>
                </a:solidFill>
                <a:hlinkClick r:id="rId7"/>
              </a:rPr>
              <a:t>Ebooks Research Guide</a:t>
            </a:r>
            <a:endParaRPr sz="2220"/>
          </a:p>
          <a:p>
            <a:pPr indent="0" lvl="0" marL="0" rtl="0" algn="l">
              <a:lnSpc>
                <a:spcPct val="80000"/>
              </a:lnSpc>
              <a:spcBef>
                <a:spcPts val="500"/>
              </a:spcBef>
              <a:spcAft>
                <a:spcPts val="0"/>
              </a:spcAft>
              <a:buNone/>
            </a:pPr>
            <a:r>
              <a:t/>
            </a:r>
            <a:endParaRPr sz="2220"/>
          </a:p>
          <a:p>
            <a:pPr indent="0" lvl="0" marL="0" rtl="0" algn="l">
              <a:lnSpc>
                <a:spcPct val="80000"/>
              </a:lnSpc>
              <a:spcBef>
                <a:spcPts val="500"/>
              </a:spcBef>
              <a:spcAft>
                <a:spcPts val="0"/>
              </a:spcAft>
              <a:buNone/>
            </a:pPr>
            <a:r>
              <a:rPr lang="en-US" sz="1800"/>
              <a:t>*Additionally: do you teach at another CUNY campus or another university system? CUNY campuses each have different ebook and database holdings; remember to search these separate catalogs for ebooks as well.</a:t>
            </a:r>
            <a:endParaRPr sz="1800"/>
          </a:p>
        </p:txBody>
      </p:sp>
      <p:pic>
        <p:nvPicPr>
          <p:cNvPr descr="Onesearch logo" id="162" name="Google Shape;162;p19"/>
          <p:cNvPicPr preferRelativeResize="0"/>
          <p:nvPr/>
        </p:nvPicPr>
        <p:blipFill rotWithShape="1">
          <a:blip r:embed="rId8">
            <a:alphaModFix/>
          </a:blip>
          <a:srcRect b="0" l="0" r="0" t="0"/>
          <a:stretch/>
        </p:blipFill>
        <p:spPr>
          <a:xfrm>
            <a:off x="8335016" y="4569590"/>
            <a:ext cx="406400" cy="406400"/>
          </a:xfrm>
          <a:prstGeom prst="rect">
            <a:avLst/>
          </a:prstGeom>
          <a:noFill/>
          <a:ln cap="flat" cmpd="sng" w="9525">
            <a:solidFill>
              <a:srgbClr val="000000"/>
            </a:solidFill>
            <a:prstDash val="solid"/>
            <a:round/>
            <a:headEnd len="sm" w="sm" type="none"/>
            <a:tailEnd len="sm" w="sm" type="none"/>
          </a:ln>
        </p:spPr>
      </p:pic>
      <p:sp>
        <p:nvSpPr>
          <p:cNvPr id="163" name="Google Shape;163;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Ebooks: via Graduate Center Collections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Credentials for Ebooks</a:t>
            </a:r>
            <a:endParaRPr/>
          </a:p>
        </p:txBody>
      </p:sp>
      <p:sp>
        <p:nvSpPr>
          <p:cNvPr id="169" name="Google Shape;169;p20"/>
          <p:cNvSpPr txBox="1"/>
          <p:nvPr>
            <p:ph idx="1" type="body"/>
          </p:nvPr>
        </p:nvSpPr>
        <p:spPr>
          <a:xfrm>
            <a:off x="838200" y="1611725"/>
            <a:ext cx="10515600" cy="4351200"/>
          </a:xfrm>
          <a:prstGeom prst="rect">
            <a:avLst/>
          </a:prstGeom>
          <a:solidFill>
            <a:srgbClr val="F5DE9A"/>
          </a:solidFill>
          <a:ln>
            <a:noFill/>
          </a:ln>
        </p:spPr>
        <p:txBody>
          <a:bodyPr anchorCtr="0" anchor="t" bIns="45700" lIns="91425" spcFirstLastPara="1" rIns="91425" wrap="square" tIns="137150">
            <a:noAutofit/>
          </a:bodyPr>
          <a:lstStyle/>
          <a:p>
            <a:pPr indent="-228600" lvl="0" marL="228600" rtl="0" algn="l">
              <a:lnSpc>
                <a:spcPct val="80000"/>
              </a:lnSpc>
              <a:spcBef>
                <a:spcPts val="0"/>
              </a:spcBef>
              <a:spcAft>
                <a:spcPts val="0"/>
              </a:spcAft>
              <a:buClr>
                <a:schemeClr val="dk1"/>
              </a:buClr>
              <a:buSzPts val="2800"/>
              <a:buChar char="•"/>
            </a:pPr>
            <a:r>
              <a:rPr lang="en-US" u="sng">
                <a:solidFill>
                  <a:schemeClr val="hlink"/>
                </a:solidFill>
                <a:hlinkClick r:id="rId3"/>
              </a:rPr>
              <a:t>OneSearch</a:t>
            </a:r>
            <a:r>
              <a:rPr lang="en-US"/>
              <a:t>: use CUNYfirst username and password</a:t>
            </a:r>
            <a:endParaRPr/>
          </a:p>
          <a:p>
            <a:pPr indent="-228600" lvl="1" marL="685800" rtl="0" algn="l">
              <a:lnSpc>
                <a:spcPct val="80000"/>
              </a:lnSpc>
              <a:spcBef>
                <a:spcPts val="500"/>
              </a:spcBef>
              <a:spcAft>
                <a:spcPts val="0"/>
              </a:spcAft>
              <a:buClr>
                <a:schemeClr val="dk1"/>
              </a:buClr>
              <a:buSzPts val="2400"/>
              <a:buChar char="•"/>
            </a:pPr>
            <a:r>
              <a:rPr lang="en-US"/>
              <a:t>Logging in allows you to see your account information (during COVID closures, what books you have checked out but items will automatically renew until you hear a call to return books)</a:t>
            </a:r>
            <a:endParaRPr/>
          </a:p>
          <a:p>
            <a:pPr indent="-228600" lvl="1" marL="685800" rtl="0" algn="l">
              <a:lnSpc>
                <a:spcPct val="80000"/>
              </a:lnSpc>
              <a:spcBef>
                <a:spcPts val="500"/>
              </a:spcBef>
              <a:spcAft>
                <a:spcPts val="0"/>
              </a:spcAft>
              <a:buClr>
                <a:schemeClr val="dk1"/>
              </a:buClr>
              <a:buSzPts val="2400"/>
              <a:buChar char="•"/>
            </a:pPr>
            <a:r>
              <a:rPr lang="en-US"/>
              <a:t>While searching in OneSearch, if you log in, you can see additional search results</a:t>
            </a:r>
            <a:endParaRPr/>
          </a:p>
          <a:p>
            <a:pPr indent="0" lvl="1" marL="457200" rtl="0" algn="l">
              <a:lnSpc>
                <a:spcPct val="80000"/>
              </a:lnSpc>
              <a:spcBef>
                <a:spcPts val="500"/>
              </a:spcBef>
              <a:spcAft>
                <a:spcPts val="0"/>
              </a:spcAft>
              <a:buClr>
                <a:schemeClr val="dk1"/>
              </a:buClr>
              <a:buSzPts val="2400"/>
              <a:buNone/>
            </a:pPr>
            <a:r>
              <a:t/>
            </a:r>
            <a:endParaRPr sz="1400"/>
          </a:p>
          <a:p>
            <a:pPr indent="-228600" lvl="0" marL="228600" rtl="0" algn="l">
              <a:lnSpc>
                <a:spcPct val="80000"/>
              </a:lnSpc>
              <a:spcBef>
                <a:spcPts val="1000"/>
              </a:spcBef>
              <a:spcAft>
                <a:spcPts val="0"/>
              </a:spcAft>
              <a:buClr>
                <a:schemeClr val="dk1"/>
              </a:buClr>
              <a:buSzPts val="2800"/>
              <a:buChar char="•"/>
            </a:pPr>
            <a:r>
              <a:rPr lang="en-US" u="sng">
                <a:solidFill>
                  <a:schemeClr val="hlink"/>
                </a:solidFill>
                <a:hlinkClick r:id="rId4"/>
              </a:rPr>
              <a:t>Databases, Ebook Collections</a:t>
            </a:r>
            <a:r>
              <a:rPr lang="en-US"/>
              <a:t>: use GC Network ID credentials</a:t>
            </a:r>
            <a:endParaRPr/>
          </a:p>
          <a:p>
            <a:pPr indent="-228600" lvl="1" marL="685800" rtl="0" algn="l">
              <a:lnSpc>
                <a:spcPct val="80000"/>
              </a:lnSpc>
              <a:spcBef>
                <a:spcPts val="1000"/>
              </a:spcBef>
              <a:spcAft>
                <a:spcPts val="0"/>
              </a:spcAft>
              <a:buSzPts val="1800"/>
              <a:buChar char="•"/>
            </a:pPr>
            <a:r>
              <a:rPr lang="en-US" u="sng">
                <a:solidFill>
                  <a:schemeClr val="hlink"/>
                </a:solidFill>
                <a:hlinkClick r:id="rId5"/>
              </a:rPr>
              <a:t>GC Network Account Password reset tool</a:t>
            </a:r>
            <a:r>
              <a:rPr lang="en-US"/>
              <a:t> </a:t>
            </a:r>
            <a:endParaRPr/>
          </a:p>
          <a:p>
            <a:pPr indent="0" lvl="0" marL="228600" rtl="0" algn="l">
              <a:lnSpc>
                <a:spcPct val="80000"/>
              </a:lnSpc>
              <a:spcBef>
                <a:spcPts val="1000"/>
              </a:spcBef>
              <a:spcAft>
                <a:spcPts val="0"/>
              </a:spcAft>
              <a:buNone/>
            </a:pPr>
            <a:r>
              <a:t/>
            </a:r>
            <a:endParaRPr sz="1400"/>
          </a:p>
          <a:p>
            <a:pPr indent="-228600" lvl="0" marL="228600" rtl="0" algn="l">
              <a:lnSpc>
                <a:spcPct val="80000"/>
              </a:lnSpc>
              <a:spcBef>
                <a:spcPts val="1000"/>
              </a:spcBef>
              <a:spcAft>
                <a:spcPts val="0"/>
              </a:spcAft>
              <a:buClr>
                <a:schemeClr val="dk1"/>
              </a:buClr>
              <a:buSzPts val="2800"/>
              <a:buChar char="•"/>
            </a:pPr>
            <a:r>
              <a:rPr lang="en-US"/>
              <a:t>And beyond ebooks, a good link for </a:t>
            </a:r>
            <a:r>
              <a:rPr lang="en-US" u="sng">
                <a:solidFill>
                  <a:schemeClr val="hlink"/>
                </a:solidFill>
                <a:hlinkClick r:id="rId6"/>
              </a:rPr>
              <a:t>CUNY account information</a:t>
            </a:r>
            <a:endParaRPr/>
          </a:p>
          <a:p>
            <a:pPr indent="-76200" lvl="1" marL="685800" rtl="0" algn="l">
              <a:lnSpc>
                <a:spcPct val="80000"/>
              </a:lnSpc>
              <a:spcBef>
                <a:spcPts val="500"/>
              </a:spcBef>
              <a:spcAft>
                <a:spcPts val="0"/>
              </a:spcAft>
              <a:buClr>
                <a:schemeClr val="dk1"/>
              </a:buClr>
              <a:buSzPts val="2400"/>
              <a:buNone/>
            </a:pPr>
            <a:r>
              <a:t/>
            </a:r>
            <a:endParaRPr/>
          </a:p>
          <a:p>
            <a:pPr indent="-76200" lvl="1" marL="685800" rtl="0" algn="l">
              <a:lnSpc>
                <a:spcPct val="80000"/>
              </a:lnSpc>
              <a:spcBef>
                <a:spcPts val="500"/>
              </a:spcBef>
              <a:spcAft>
                <a:spcPts val="0"/>
              </a:spcAft>
              <a:buClr>
                <a:schemeClr val="dk1"/>
              </a:buClr>
              <a:buSzPts val="2400"/>
              <a:buNone/>
            </a:pPr>
            <a:r>
              <a:t/>
            </a:r>
            <a:endParaRPr/>
          </a:p>
          <a:p>
            <a:pPr indent="0" lvl="1" marL="457200" rtl="0" algn="l">
              <a:lnSpc>
                <a:spcPct val="80000"/>
              </a:lnSpc>
              <a:spcBef>
                <a:spcPts val="500"/>
              </a:spcBef>
              <a:spcAft>
                <a:spcPts val="0"/>
              </a:spcAft>
              <a:buClr>
                <a:schemeClr val="dk1"/>
              </a:buClr>
              <a:buSzPts val="24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73" name="Shape 173"/>
        <p:cNvGrpSpPr/>
        <p:nvPr/>
      </p:nvGrpSpPr>
      <p:grpSpPr>
        <a:xfrm>
          <a:off x="0" y="0"/>
          <a:ext cx="0" cy="0"/>
          <a:chOff x="0" y="0"/>
          <a:chExt cx="0" cy="0"/>
        </a:xfrm>
      </p:grpSpPr>
      <p:sp>
        <p:nvSpPr>
          <p:cNvPr id="174" name="Google Shape;174;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Ebooks: via Interlibrary Loan (ILL)</a:t>
            </a:r>
            <a:endParaRPr/>
          </a:p>
        </p:txBody>
      </p:sp>
      <p:sp>
        <p:nvSpPr>
          <p:cNvPr id="175" name="Google Shape;175;p21"/>
          <p:cNvSpPr txBox="1"/>
          <p:nvPr>
            <p:ph idx="1" type="body"/>
          </p:nvPr>
        </p:nvSpPr>
        <p:spPr>
          <a:xfrm>
            <a:off x="838200" y="1491425"/>
            <a:ext cx="10515600" cy="5232900"/>
          </a:xfrm>
          <a:prstGeom prst="rect">
            <a:avLst/>
          </a:prstGeom>
          <a:solidFill>
            <a:srgbClr val="F5DE9A"/>
          </a:solidFill>
          <a:ln>
            <a:noFill/>
          </a:ln>
        </p:spPr>
        <p:txBody>
          <a:bodyPr anchorCtr="0" anchor="t" bIns="45700" lIns="91425" spcFirstLastPara="1" rIns="91425" wrap="square" tIns="137150">
            <a:noAutofit/>
          </a:bodyPr>
          <a:lstStyle/>
          <a:p>
            <a:pPr indent="-228600" lvl="0" marL="228600" rtl="0" algn="l">
              <a:lnSpc>
                <a:spcPct val="90000"/>
              </a:lnSpc>
              <a:spcBef>
                <a:spcPts val="0"/>
              </a:spcBef>
              <a:spcAft>
                <a:spcPts val="0"/>
              </a:spcAft>
              <a:buClr>
                <a:schemeClr val="dk1"/>
              </a:buClr>
              <a:buSzPts val="2800"/>
              <a:buChar char="•"/>
            </a:pPr>
            <a:r>
              <a:rPr lang="en-US"/>
              <a:t>ILL is still fully operational </a:t>
            </a:r>
            <a:r>
              <a:rPr lang="en-US"/>
              <a:t>via our </a:t>
            </a:r>
            <a:r>
              <a:rPr lang="en-US" u="sng">
                <a:solidFill>
                  <a:schemeClr val="hlink"/>
                </a:solidFill>
                <a:hlinkClick r:id="rId3"/>
              </a:rPr>
              <a:t>ILLiad system</a:t>
            </a:r>
            <a:r>
              <a:rPr lang="en-US"/>
              <a:t> while we are open online</a:t>
            </a:r>
            <a:r>
              <a:rPr lang="en-US"/>
              <a:t>, but we are only delivering items electronically.</a:t>
            </a:r>
            <a:endParaRPr/>
          </a:p>
          <a:p>
            <a:pPr indent="-228600" lvl="1" marL="685800" rtl="0" algn="l">
              <a:lnSpc>
                <a:spcPct val="90000"/>
              </a:lnSpc>
              <a:spcBef>
                <a:spcPts val="0"/>
              </a:spcBef>
              <a:spcAft>
                <a:spcPts val="0"/>
              </a:spcAft>
              <a:buSzPts val="1800"/>
              <a:buChar char="•"/>
            </a:pPr>
            <a:r>
              <a:rPr lang="en-US" sz="1800"/>
              <a:t>We’re relying on partner libraries who can send items while they work from home or libraries that are in work circumstances where they can safely scan</a:t>
            </a:r>
            <a:endParaRPr sz="1800"/>
          </a:p>
          <a:p>
            <a:pPr indent="0" lvl="0" marL="685800" rtl="0" algn="l">
              <a:lnSpc>
                <a:spcPct val="90000"/>
              </a:lnSpc>
              <a:spcBef>
                <a:spcPts val="0"/>
              </a:spcBef>
              <a:spcAft>
                <a:spcPts val="0"/>
              </a:spcAft>
              <a:buNone/>
            </a:pPr>
            <a:r>
              <a:t/>
            </a:r>
            <a:endParaRPr sz="1800"/>
          </a:p>
          <a:p>
            <a:pPr indent="0" lvl="0" marL="0" rtl="0" algn="l">
              <a:lnSpc>
                <a:spcPct val="90000"/>
              </a:lnSpc>
              <a:spcBef>
                <a:spcPts val="0"/>
              </a:spcBef>
              <a:spcAft>
                <a:spcPts val="0"/>
              </a:spcAft>
              <a:buNone/>
            </a:pPr>
            <a:r>
              <a:t/>
            </a:r>
            <a:endParaRPr sz="600"/>
          </a:p>
          <a:p>
            <a:pPr indent="-266700" lvl="0" marL="228600" rtl="0" algn="l">
              <a:lnSpc>
                <a:spcPct val="90000"/>
              </a:lnSpc>
              <a:spcBef>
                <a:spcPts val="0"/>
              </a:spcBef>
              <a:spcAft>
                <a:spcPts val="0"/>
              </a:spcAft>
              <a:buSzPts val="2400"/>
              <a:buChar char="•"/>
            </a:pPr>
            <a:r>
              <a:rPr lang="en-US" sz="2400"/>
              <a:t>Any item can be requested, regardless of whether the GC or any CUNY school owns a copy.</a:t>
            </a:r>
            <a:endParaRPr sz="2400"/>
          </a:p>
          <a:p>
            <a:pPr indent="0" lvl="0" marL="228600" rtl="0" algn="l">
              <a:lnSpc>
                <a:spcPct val="90000"/>
              </a:lnSpc>
              <a:spcBef>
                <a:spcPts val="0"/>
              </a:spcBef>
              <a:spcAft>
                <a:spcPts val="0"/>
              </a:spcAft>
              <a:buNone/>
            </a:pPr>
            <a:r>
              <a:t/>
            </a:r>
            <a:endParaRPr sz="1400"/>
          </a:p>
          <a:p>
            <a:pPr indent="0" lvl="0" marL="228600" rtl="0" algn="l">
              <a:lnSpc>
                <a:spcPct val="90000"/>
              </a:lnSpc>
              <a:spcBef>
                <a:spcPts val="0"/>
              </a:spcBef>
              <a:spcAft>
                <a:spcPts val="0"/>
              </a:spcAft>
              <a:buNone/>
            </a:pPr>
            <a:r>
              <a:t/>
            </a:r>
            <a:endParaRPr sz="600"/>
          </a:p>
          <a:p>
            <a:pPr indent="-266700" lvl="0" marL="228600" rtl="0" algn="l">
              <a:lnSpc>
                <a:spcPct val="90000"/>
              </a:lnSpc>
              <a:spcBef>
                <a:spcPts val="0"/>
              </a:spcBef>
              <a:spcAft>
                <a:spcPts val="0"/>
              </a:spcAft>
              <a:buSzPts val="2400"/>
              <a:buChar char="•"/>
            </a:pPr>
            <a:r>
              <a:rPr lang="en-US" sz="2400"/>
              <a:t>B</a:t>
            </a:r>
            <a:r>
              <a:rPr lang="en-US" sz="2400"/>
              <a:t>ook chapter requests are often more successful than requests for whole ebooks during COVID </a:t>
            </a:r>
            <a:endParaRPr sz="2400"/>
          </a:p>
          <a:p>
            <a:pPr indent="-228600" lvl="1" marL="685800" rtl="0" algn="l">
              <a:lnSpc>
                <a:spcPct val="90000"/>
              </a:lnSpc>
              <a:spcBef>
                <a:spcPts val="500"/>
              </a:spcBef>
              <a:spcAft>
                <a:spcPts val="0"/>
              </a:spcAft>
              <a:buClr>
                <a:schemeClr val="dk1"/>
              </a:buClr>
              <a:buSzPts val="2400"/>
              <a:buChar char="•"/>
            </a:pPr>
            <a:r>
              <a:rPr lang="en-US" sz="1800"/>
              <a:t>P</a:t>
            </a:r>
            <a:r>
              <a:rPr lang="en-US" sz="1800"/>
              <a:t>ublishers’ pages describing the book, Google Books previews, or even Amazon’s “see inside!” are all ways to see tables of contents in order to know what to request.</a:t>
            </a:r>
            <a:endParaRPr sz="1800"/>
          </a:p>
          <a:p>
            <a:pPr indent="0" lvl="0" marL="685800" rtl="0" algn="l">
              <a:lnSpc>
                <a:spcPct val="90000"/>
              </a:lnSpc>
              <a:spcBef>
                <a:spcPts val="500"/>
              </a:spcBef>
              <a:spcAft>
                <a:spcPts val="0"/>
              </a:spcAft>
              <a:buNone/>
            </a:pPr>
            <a:r>
              <a:t/>
            </a:r>
            <a:endParaRPr sz="1400"/>
          </a:p>
          <a:p>
            <a:pPr indent="-266700" lvl="0" marL="228600" rtl="0" algn="l">
              <a:lnSpc>
                <a:spcPct val="90000"/>
              </a:lnSpc>
              <a:spcBef>
                <a:spcPts val="500"/>
              </a:spcBef>
              <a:spcAft>
                <a:spcPts val="0"/>
              </a:spcAft>
              <a:buSzPts val="2400"/>
              <a:buChar char="•"/>
            </a:pPr>
            <a:r>
              <a:rPr lang="en-US" sz="2400"/>
              <a:t>Our ILL department is really wonderful--email them or leave notes in your request if you have questions!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Avenir"/>
              <a:buNone/>
            </a:pPr>
            <a:r>
              <a:rPr lang="en-US"/>
              <a:t>Ebooks: via </a:t>
            </a:r>
            <a:r>
              <a:rPr lang="en-US" u="sng">
                <a:solidFill>
                  <a:schemeClr val="hlink"/>
                </a:solidFill>
                <a:hlinkClick r:id="rId3"/>
              </a:rPr>
              <a:t>Hathitrust</a:t>
            </a:r>
            <a:r>
              <a:rPr lang="en-US"/>
              <a:t> Emergency Access Service (ETAs)</a:t>
            </a:r>
            <a:endParaRPr/>
          </a:p>
        </p:txBody>
      </p:sp>
      <p:sp>
        <p:nvSpPr>
          <p:cNvPr id="181" name="Google Shape;181;p22"/>
          <p:cNvSpPr txBox="1"/>
          <p:nvPr>
            <p:ph idx="1" type="body"/>
          </p:nvPr>
        </p:nvSpPr>
        <p:spPr>
          <a:xfrm>
            <a:off x="605950" y="2008800"/>
            <a:ext cx="6403200" cy="4351500"/>
          </a:xfrm>
          <a:prstGeom prst="rect">
            <a:avLst/>
          </a:prstGeom>
          <a:noFill/>
          <a:ln>
            <a:noFill/>
          </a:ln>
        </p:spPr>
        <p:txBody>
          <a:bodyPr anchorCtr="0" anchor="t" bIns="45700" lIns="91425" spcFirstLastPara="1" rIns="91425" wrap="square" tIns="45700">
            <a:noAutofit/>
          </a:bodyPr>
          <a:lstStyle/>
          <a:p>
            <a:pPr indent="-342900" lvl="0" marL="457200" rtl="0" algn="l">
              <a:lnSpc>
                <a:spcPct val="90000"/>
              </a:lnSpc>
              <a:spcBef>
                <a:spcPts val="0"/>
              </a:spcBef>
              <a:spcAft>
                <a:spcPts val="0"/>
              </a:spcAft>
              <a:buSzPts val="1800"/>
              <a:buChar char="•"/>
            </a:pPr>
            <a:r>
              <a:rPr lang="en-US"/>
              <a:t>Large corpus of scanned items in the public domain (published before 1925) available to all</a:t>
            </a:r>
            <a:endParaRPr/>
          </a:p>
          <a:p>
            <a:pPr indent="0" lvl="0" marL="457200" rtl="0" algn="l">
              <a:lnSpc>
                <a:spcPct val="90000"/>
              </a:lnSpc>
              <a:spcBef>
                <a:spcPts val="0"/>
              </a:spcBef>
              <a:spcAft>
                <a:spcPts val="0"/>
              </a:spcAft>
              <a:buNone/>
            </a:pPr>
            <a:r>
              <a:t/>
            </a:r>
            <a:endParaRPr/>
          </a:p>
          <a:p>
            <a:pPr indent="-342900" lvl="0" marL="457200" rtl="0" algn="l">
              <a:lnSpc>
                <a:spcPct val="90000"/>
              </a:lnSpc>
              <a:spcBef>
                <a:spcPts val="0"/>
              </a:spcBef>
              <a:spcAft>
                <a:spcPts val="0"/>
              </a:spcAft>
              <a:buSzPts val="1800"/>
              <a:buChar char="•"/>
            </a:pPr>
            <a:r>
              <a:rPr lang="en-US"/>
              <a:t>Special access for GC affiliates for in-copyright works (ETAs) only while print collections are inaccessible; 50% of the GC Library’s collections are available via controlled digital lending--but you must log in to see these ebooks.</a:t>
            </a:r>
            <a:endParaRPr/>
          </a:p>
        </p:txBody>
      </p:sp>
      <p:pic>
        <p:nvPicPr>
          <p:cNvPr id="182" name="Google Shape;182;p22">
            <a:hlinkClick r:id="rId4"/>
          </p:cNvPr>
          <p:cNvPicPr preferRelativeResize="0"/>
          <p:nvPr/>
        </p:nvPicPr>
        <p:blipFill rotWithShape="1">
          <a:blip r:embed="rId5">
            <a:alphaModFix/>
          </a:blip>
          <a:srcRect b="0" l="0" r="5926" t="0"/>
          <a:stretch/>
        </p:blipFill>
        <p:spPr>
          <a:xfrm>
            <a:off x="6894913" y="1412150"/>
            <a:ext cx="4436625" cy="2225376"/>
          </a:xfrm>
          <a:prstGeom prst="rect">
            <a:avLst/>
          </a:prstGeom>
          <a:noFill/>
          <a:ln>
            <a:noFill/>
          </a:ln>
        </p:spPr>
      </p:pic>
      <p:sp>
        <p:nvSpPr>
          <p:cNvPr id="183" name="Google Shape;183;p22"/>
          <p:cNvSpPr txBox="1"/>
          <p:nvPr/>
        </p:nvSpPr>
        <p:spPr>
          <a:xfrm>
            <a:off x="7163213" y="4045375"/>
            <a:ext cx="3900000" cy="1989300"/>
          </a:xfrm>
          <a:prstGeom prst="rect">
            <a:avLst/>
          </a:prstGeom>
          <a:solidFill>
            <a:srgbClr val="FFE5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latin typeface="Avenir"/>
                <a:ea typeface="Avenir"/>
                <a:cs typeface="Avenir"/>
                <a:sym typeface="Avenir"/>
              </a:rPr>
              <a:t>Hathitrust ETAs DO NOT appear in OneSearch. In order to search these collections you need to log in at </a:t>
            </a:r>
            <a:r>
              <a:rPr lang="en-US" sz="2400" u="sng">
                <a:solidFill>
                  <a:schemeClr val="hlink"/>
                </a:solidFill>
                <a:latin typeface="Avenir"/>
                <a:ea typeface="Avenir"/>
                <a:cs typeface="Avenir"/>
                <a:sym typeface="Avenir"/>
                <a:hlinkClick r:id="rId6"/>
              </a:rPr>
              <a:t>Hathitrust.org</a:t>
            </a:r>
            <a:endParaRPr sz="2400">
              <a:latin typeface="Avenir"/>
              <a:ea typeface="Avenir"/>
              <a:cs typeface="Avenir"/>
              <a:sym typeface="Avenir"/>
            </a:endParaRPr>
          </a:p>
          <a:p>
            <a:pPr indent="0" lvl="0" marL="0" rtl="0" algn="l">
              <a:spcBef>
                <a:spcPts val="0"/>
              </a:spcBef>
              <a:spcAft>
                <a:spcPts val="0"/>
              </a:spcAft>
              <a:buNone/>
            </a:pPr>
            <a:r>
              <a:rPr lang="en-US" sz="2400">
                <a:latin typeface="Avenir"/>
                <a:ea typeface="Avenir"/>
                <a:cs typeface="Avenir"/>
                <a:sym typeface="Avenir"/>
              </a:rPr>
              <a:t> </a:t>
            </a:r>
            <a:endParaRPr sz="2400">
              <a:latin typeface="Avenir"/>
              <a:ea typeface="Avenir"/>
              <a:cs typeface="Avenir"/>
              <a:sym typeface="Aveni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